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Twinkl" charset="0"/>
      <p:regular r:id="rId15"/>
      <p:bold r:id="rId16"/>
    </p:embeddedFont>
    <p:embeddedFont>
      <p:font typeface="Calibri" pitchFamily="34" charset="0"/>
      <p:regular r:id="rId17"/>
      <p:bold r:id="rId18"/>
      <p:italic r:id="rId19"/>
      <p:boldItalic r:id="rId2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7B1E5"/>
    <a:srgbClr val="25B7BC"/>
    <a:srgbClr val="FFE864"/>
    <a:srgbClr val="EE73AA"/>
    <a:srgbClr val="FFE000"/>
    <a:srgbClr val="85BD33"/>
    <a:srgbClr val="EA516C"/>
    <a:srgbClr val="E6007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48" d="100"/>
          <a:sy n="48" d="100"/>
        </p:scale>
        <p:origin x="-966" y="-9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D28B277-445F-46B9-BB01-37E6A8024DAE}" type="datetimeFigureOut">
              <a:rPr lang="en-GB"/>
              <a:pPr>
                <a:defRPr/>
              </a:pPr>
              <a:t>28/05/2020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348BB6-B291-4162-BBF4-790EF128045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45B673D-ACB4-4A5E-9D35-695C2B031E4A}" type="datetimeFigureOut">
              <a:rPr lang="en-GB"/>
              <a:pPr>
                <a:defRPr/>
              </a:pPr>
              <a:t>28/05/2020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7B7E834-E40D-4DB0-914F-C28D1AD04BD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srcRect/>
          <a:stretch>
            <a:fillRect/>
          </a:stretch>
        </p:blipFill>
        <p:spPr bwMode="auto">
          <a:xfrm>
            <a:off x="8523288" y="6196013"/>
            <a:ext cx="576262" cy="581025"/>
          </a:xfrm>
          <a:prstGeom prst="rect">
            <a:avLst/>
          </a:prstGeom>
          <a:noFill/>
          <a:ln w="9525">
            <a:noFill/>
            <a:miter lim="800000"/>
            <a:headEnd/>
            <a:tailEnd/>
          </a:ln>
        </p:spPr>
      </p:pic>
      <p:sp>
        <p:nvSpPr>
          <p:cNvPr id="3" name="Rectangle 1">
            <a:hlinkClick r:id="rId4"/>
          </p:cNvPr>
          <p:cNvSpPr/>
          <p:nvPr userDrawn="1"/>
        </p:nvSpPr>
        <p:spPr>
          <a:xfrm>
            <a:off x="4137025" y="5562600"/>
            <a:ext cx="8699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3" name="Picture 2"/>
          <p:cNvPicPr>
            <a:picLocks noChangeAspect="1"/>
          </p:cNvPicPr>
          <p:nvPr userDrawn="1"/>
        </p:nvPicPr>
        <p:blipFill>
          <a:blip r:embed="rId3"/>
          <a:srcRect/>
          <a:stretch>
            <a:fillRect/>
          </a:stretch>
        </p:blipFill>
        <p:spPr bwMode="auto">
          <a:xfrm>
            <a:off x="8072438" y="5734050"/>
            <a:ext cx="576262" cy="5810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srcRect/>
          <a:stretch>
            <a:fillRect/>
          </a:stretch>
        </p:blipFill>
        <p:spPr bwMode="auto">
          <a:xfrm>
            <a:off x="8523288" y="6196013"/>
            <a:ext cx="576262" cy="581025"/>
          </a:xfrm>
          <a:prstGeom prst="rect">
            <a:avLst/>
          </a:prstGeom>
          <a:noFill/>
          <a:ln w="9525">
            <a:noFill/>
            <a:miter lim="800000"/>
            <a:headEnd/>
            <a:tailEnd/>
          </a:ln>
        </p:spPr>
      </p:pic>
      <p:sp>
        <p:nvSpPr>
          <p:cNvPr id="3" name="Rectangle 3">
            <a:hlinkClick r:id="rId4"/>
          </p:cNvPr>
          <p:cNvSpPr/>
          <p:nvPr userDrawn="1"/>
        </p:nvSpPr>
        <p:spPr>
          <a:xfrm>
            <a:off x="4137025" y="3152775"/>
            <a:ext cx="8699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w="25400">
            <a:noFill/>
            <a:round/>
            <a:headEnd/>
            <a:tailEnd/>
          </a:ln>
        </p:spPr>
        <p:txBody>
          <a:bodyPr vert="horz" wrap="square" lIns="252000" tIns="252000" rIns="252000" bIns="252000" numCol="1" anchor="ctr" anchorCtr="1"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w="25400">
            <a:noFill/>
            <a:round/>
            <a:headEnd/>
            <a:tailEnd/>
          </a:ln>
        </p:spPr>
        <p:txBody>
          <a:bodyPr vert="horz" wrap="square" lIns="252000" tIns="252000" rIns="252000" bIns="2520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charset="0"/>
        </a:defRPr>
      </a:lvl2pPr>
      <a:lvl3pPr algn="l" rtl="0" fontAlgn="base">
        <a:lnSpc>
          <a:spcPct val="90000"/>
        </a:lnSpc>
        <a:spcBef>
          <a:spcPct val="0"/>
        </a:spcBef>
        <a:spcAft>
          <a:spcPct val="0"/>
        </a:spcAft>
        <a:defRPr sz="4000" b="1">
          <a:solidFill>
            <a:srgbClr val="1C1C1C"/>
          </a:solidFill>
          <a:latin typeface="Twinkl" charset="0"/>
        </a:defRPr>
      </a:lvl3pPr>
      <a:lvl4pPr algn="l" rtl="0" fontAlgn="base">
        <a:lnSpc>
          <a:spcPct val="90000"/>
        </a:lnSpc>
        <a:spcBef>
          <a:spcPct val="0"/>
        </a:spcBef>
        <a:spcAft>
          <a:spcPct val="0"/>
        </a:spcAft>
        <a:defRPr sz="4000" b="1">
          <a:solidFill>
            <a:srgbClr val="1C1C1C"/>
          </a:solidFill>
          <a:latin typeface="Twinkl" charset="0"/>
        </a:defRPr>
      </a:lvl4pPr>
      <a:lvl5pPr algn="l" rtl="0" fontAlgn="base">
        <a:lnSpc>
          <a:spcPct val="90000"/>
        </a:lnSpc>
        <a:spcBef>
          <a:spcPct val="0"/>
        </a:spcBef>
        <a:spcAft>
          <a:spcPct val="0"/>
        </a:spcAft>
        <a:defRPr sz="4000" b="1">
          <a:solidFill>
            <a:srgbClr val="1C1C1C"/>
          </a:solidFill>
          <a:latin typeface="Twinkl" charset="0"/>
        </a:defRPr>
      </a:lvl5pPr>
      <a:lvl6pPr marL="457200" algn="l" rtl="0" fontAlgn="base">
        <a:lnSpc>
          <a:spcPct val="90000"/>
        </a:lnSpc>
        <a:spcBef>
          <a:spcPct val="0"/>
        </a:spcBef>
        <a:spcAft>
          <a:spcPct val="0"/>
        </a:spcAft>
        <a:defRPr sz="4000" b="1">
          <a:solidFill>
            <a:srgbClr val="1C1C1C"/>
          </a:solidFill>
          <a:latin typeface="Twinkl" charset="0"/>
        </a:defRPr>
      </a:lvl6pPr>
      <a:lvl7pPr marL="914400" algn="l" rtl="0" fontAlgn="base">
        <a:lnSpc>
          <a:spcPct val="90000"/>
        </a:lnSpc>
        <a:spcBef>
          <a:spcPct val="0"/>
        </a:spcBef>
        <a:spcAft>
          <a:spcPct val="0"/>
        </a:spcAft>
        <a:defRPr sz="4000" b="1">
          <a:solidFill>
            <a:srgbClr val="1C1C1C"/>
          </a:solidFill>
          <a:latin typeface="Twinkl" charset="0"/>
        </a:defRPr>
      </a:lvl7pPr>
      <a:lvl8pPr marL="1371600" algn="l" rtl="0" fontAlgn="base">
        <a:lnSpc>
          <a:spcPct val="90000"/>
        </a:lnSpc>
        <a:spcBef>
          <a:spcPct val="0"/>
        </a:spcBef>
        <a:spcAft>
          <a:spcPct val="0"/>
        </a:spcAft>
        <a:defRPr sz="4000" b="1">
          <a:solidFill>
            <a:srgbClr val="1C1C1C"/>
          </a:solidFill>
          <a:latin typeface="Twinkl" charset="0"/>
        </a:defRPr>
      </a:lvl8pPr>
      <a:lvl9pPr marL="1828800" algn="l" rtl="0" fontAlgn="base">
        <a:lnSpc>
          <a:spcPct val="90000"/>
        </a:lnSpc>
        <a:spcBef>
          <a:spcPct val="0"/>
        </a:spcBef>
        <a:spcAft>
          <a:spcPct val="0"/>
        </a:spcAft>
        <a:defRPr sz="4000" b="1">
          <a:solidFill>
            <a:srgbClr val="1C1C1C"/>
          </a:solidFill>
          <a:latin typeface="Twinkl" charset="0"/>
        </a:defRPr>
      </a:lvl9pPr>
    </p:titleStyle>
    <p:bodyStyle>
      <a:lvl1pPr marL="228600" indent="-228600" algn="l" rtl="0" fontAlgn="base">
        <a:lnSpc>
          <a:spcPct val="90000"/>
        </a:lnSpc>
        <a:spcBef>
          <a:spcPts val="1000"/>
        </a:spcBef>
        <a:spcAft>
          <a:spcPct val="0"/>
        </a:spcAft>
        <a:buFont typeface="Arial" charset="0"/>
        <a:buChar char="•"/>
        <a:defRPr kern="1200">
          <a:solidFill>
            <a:srgbClr val="1C1C1C"/>
          </a:solidFill>
          <a:latin typeface="Twinkl" pitchFamily="50" charset="0"/>
          <a:ea typeface="Twinkl" pitchFamily="2" charset="0"/>
          <a:cs typeface="+mn-cs"/>
        </a:defRPr>
      </a:lvl1pPr>
      <a:lvl2pPr marL="685800" indent="-228600" algn="l" rtl="0" fontAlgn="base">
        <a:lnSpc>
          <a:spcPct val="90000"/>
        </a:lnSpc>
        <a:spcBef>
          <a:spcPts val="500"/>
        </a:spcBef>
        <a:spcAft>
          <a:spcPct val="0"/>
        </a:spcAft>
        <a:buFont typeface="Arial" charset="0"/>
        <a:buChar char="•"/>
        <a:defRPr sz="1600" kern="1200">
          <a:solidFill>
            <a:srgbClr val="1C1C1C"/>
          </a:solidFill>
          <a:latin typeface="Twinkl" pitchFamily="50" charset="0"/>
          <a:ea typeface="Twinkl" pitchFamily="2" charset="0"/>
          <a:cs typeface="+mn-cs"/>
        </a:defRPr>
      </a:lvl2pPr>
      <a:lvl3pPr marL="1143000" indent="-228600" algn="l" rtl="0" fontAlgn="base">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mn-cs"/>
        </a:defRPr>
      </a:lvl3pPr>
      <a:lvl4pPr marL="1600200" indent="-228600" algn="l" rtl="0" fontAlgn="base">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mn-cs"/>
        </a:defRPr>
      </a:lvl4pPr>
      <a:lvl5pPr marL="2057400" indent="-228600" algn="l" rtl="0" fontAlgn="base">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TqHQ-fg6jVo"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IbS5KHzC-Y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Tk0rj0-npT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88" y="3886200"/>
            <a:ext cx="3397250" cy="1371600"/>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6" name="Group 5"/>
          <p:cNvGrpSpPr>
            <a:grpSpLocks/>
          </p:cNvGrpSpPr>
          <p:nvPr/>
        </p:nvGrpSpPr>
        <p:grpSpPr bwMode="auto">
          <a:xfrm>
            <a:off x="2236788" y="4014788"/>
            <a:ext cx="474662" cy="474662"/>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Isosceles Triangle 7"/>
            <p:cNvSpPr/>
            <p:nvPr/>
          </p:nvSpPr>
          <p:spPr>
            <a:xfrm rot="5400000">
              <a:off x="2674736" y="4416586"/>
              <a:ext cx="370730" cy="320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0" name="Rectangle 9"/>
          <p:cNvSpPr>
            <a:spLocks noChangeArrowheads="1"/>
          </p:cNvSpPr>
          <p:nvPr/>
        </p:nvSpPr>
        <p:spPr bwMode="auto">
          <a:xfrm>
            <a:off x="858838" y="4551363"/>
            <a:ext cx="3397250" cy="647700"/>
          </a:xfrm>
          <a:prstGeom prst="rect">
            <a:avLst/>
          </a:prstGeom>
          <a:noFill/>
          <a:ln w="9525">
            <a:noFill/>
            <a:miter lim="800000"/>
            <a:headEnd/>
            <a:tailEnd/>
          </a:ln>
        </p:spPr>
        <p:txBody>
          <a:bodyPr>
            <a:spAutoFit/>
          </a:bodyPr>
          <a:lstStyle/>
          <a:p>
            <a:pPr algn="ctr"/>
            <a:r>
              <a:rPr lang="en-GB">
                <a:latin typeface="Twinkl" charset="0"/>
              </a:rPr>
              <a:t>Watch this video to see how a honeybee makes honey</a:t>
            </a:r>
          </a:p>
        </p:txBody>
      </p:sp>
      <p:sp>
        <p:nvSpPr>
          <p:cNvPr id="11" name="Rectangle 10"/>
          <p:cNvSpPr>
            <a:spLocks noChangeArrowheads="1"/>
          </p:cNvSpPr>
          <p:nvPr/>
        </p:nvSpPr>
        <p:spPr bwMode="auto">
          <a:xfrm>
            <a:off x="849313" y="5373688"/>
            <a:ext cx="3416300" cy="784225"/>
          </a:xfrm>
          <a:prstGeom prst="rect">
            <a:avLst/>
          </a:prstGeom>
          <a:noFill/>
          <a:ln w="9525">
            <a:noFill/>
            <a:miter lim="800000"/>
            <a:headEnd/>
            <a:tailEnd/>
          </a:ln>
        </p:spPr>
        <p:txBody>
          <a:bodyPr>
            <a:spAutoFit/>
          </a:bodyPr>
          <a:lstStyle/>
          <a:p>
            <a:r>
              <a:rPr lang="en-GB" sz="900">
                <a:latin typeface="Twinkl" charset="0"/>
              </a:rPr>
              <a:t>Please check the content in this link, including any comments, is suitable for your educational environment before showing. Please do not let the next video automatically play at the end of the clip. Twinkl accepts no responsibility for the content of third party websites.</a:t>
            </a:r>
          </a:p>
        </p:txBody>
      </p:sp>
      <p:sp>
        <p:nvSpPr>
          <p:cNvPr id="12" name="Rectangle 11">
            <a:hlinkClick r:id="rId2"/>
          </p:cNvPr>
          <p:cNvSpPr/>
          <p:nvPr/>
        </p:nvSpPr>
        <p:spPr>
          <a:xfrm>
            <a:off x="811213" y="3846513"/>
            <a:ext cx="3444875" cy="143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p:cNvPicPr>
            <a:picLocks noChangeAspect="1"/>
          </p:cNvPicPr>
          <p:nvPr/>
        </p:nvPicPr>
        <p:blipFill>
          <a:blip r:embed="rId3"/>
          <a:srcRect/>
          <a:stretch>
            <a:fillRect/>
          </a:stretch>
        </p:blipFill>
        <p:spPr bwMode="auto">
          <a:xfrm>
            <a:off x="1079500" y="1009650"/>
            <a:ext cx="2908300" cy="2725738"/>
          </a:xfrm>
          <a:prstGeom prst="rect">
            <a:avLst/>
          </a:prstGeom>
          <a:noFill/>
          <a:ln w="9525">
            <a:noFill/>
            <a:miter lim="800000"/>
            <a:headEnd/>
            <a:tailEnd/>
          </a:ln>
        </p:spPr>
      </p:pic>
      <p:pic>
        <p:nvPicPr>
          <p:cNvPr id="13" name="Picture 12"/>
          <p:cNvPicPr>
            <a:picLocks noChangeAspect="1"/>
          </p:cNvPicPr>
          <p:nvPr/>
        </p:nvPicPr>
        <p:blipFill>
          <a:blip r:embed="rId4"/>
          <a:srcRect/>
          <a:stretch>
            <a:fillRect/>
          </a:stretch>
        </p:blipFill>
        <p:spPr bwMode="auto">
          <a:xfrm>
            <a:off x="5230813" y="1384300"/>
            <a:ext cx="3127375" cy="2932113"/>
          </a:xfrm>
          <a:prstGeom prst="rect">
            <a:avLst/>
          </a:prstGeom>
          <a:noFill/>
          <a:ln w="9525">
            <a:noFill/>
            <a:miter lim="800000"/>
            <a:headEnd/>
            <a:tailEnd/>
          </a:ln>
        </p:spPr>
      </p:pic>
      <p:pic>
        <p:nvPicPr>
          <p:cNvPr id="14" name="Picture 13"/>
          <p:cNvPicPr>
            <a:picLocks noChangeAspect="1"/>
          </p:cNvPicPr>
          <p:nvPr/>
        </p:nvPicPr>
        <p:blipFill>
          <a:blip r:embed="rId5"/>
          <a:srcRect/>
          <a:stretch>
            <a:fillRect/>
          </a:stretch>
        </p:blipFill>
        <p:spPr bwMode="auto">
          <a:xfrm>
            <a:off x="4579938" y="3805238"/>
            <a:ext cx="21463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350" y="2822575"/>
            <a:ext cx="1289050"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mn-lt"/>
              </a:rPr>
              <a:t>Honeybees</a:t>
            </a:r>
          </a:p>
        </p:txBody>
      </p:sp>
      <p:sp>
        <p:nvSpPr>
          <p:cNvPr id="5" name="Rectangle 4"/>
          <p:cNvSpPr>
            <a:spLocks noChangeArrowheads="1"/>
          </p:cNvSpPr>
          <p:nvPr/>
        </p:nvSpPr>
        <p:spPr bwMode="auto">
          <a:xfrm>
            <a:off x="755650" y="1514475"/>
            <a:ext cx="3213100" cy="554038"/>
          </a:xfrm>
          <a:prstGeom prst="rect">
            <a:avLst/>
          </a:prstGeom>
          <a:noFill/>
          <a:ln w="9525">
            <a:noFill/>
            <a:miter lim="800000"/>
            <a:headEnd/>
            <a:tailEnd/>
          </a:ln>
        </p:spPr>
        <p:txBody>
          <a:bodyPr lIns="0" tIns="0" rIns="0" bIns="0">
            <a:spAutoFit/>
          </a:bodyPr>
          <a:lstStyle/>
          <a:p>
            <a:r>
              <a:rPr lang="en-GB">
                <a:latin typeface="Twinkl" charset="0"/>
              </a:rPr>
              <a:t>Click the different parts of the honeybee to learn more.</a:t>
            </a:r>
          </a:p>
        </p:txBody>
      </p:sp>
      <p:pic>
        <p:nvPicPr>
          <p:cNvPr id="2" name="Picture 1"/>
          <p:cNvPicPr>
            <a:picLocks noChangeAspect="1"/>
          </p:cNvPicPr>
          <p:nvPr/>
        </p:nvPicPr>
        <p:blipFill>
          <a:blip r:embed="rId2"/>
          <a:srcRect/>
          <a:stretch>
            <a:fillRect/>
          </a:stretch>
        </p:blipFill>
        <p:spPr bwMode="auto">
          <a:xfrm>
            <a:off x="2271713" y="1268413"/>
            <a:ext cx="4548187" cy="4921250"/>
          </a:xfrm>
          <a:prstGeom prst="rect">
            <a:avLst/>
          </a:prstGeom>
          <a:noFill/>
          <a:ln w="9525">
            <a:noFill/>
            <a:miter lim="800000"/>
            <a:headEnd/>
            <a:tailEnd/>
          </a:ln>
        </p:spPr>
      </p:pic>
      <p:cxnSp>
        <p:nvCxnSpPr>
          <p:cNvPr id="10" name="Straight Connector 9"/>
          <p:cNvCxnSpPr/>
          <p:nvPr/>
        </p:nvCxnSpPr>
        <p:spPr>
          <a:xfrm>
            <a:off x="4964113" y="1720850"/>
            <a:ext cx="717550" cy="21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a:grpSpLocks/>
          </p:cNvGrpSpPr>
          <p:nvPr/>
        </p:nvGrpSpPr>
        <p:grpSpPr bwMode="auto">
          <a:xfrm>
            <a:off x="6548438" y="2444750"/>
            <a:ext cx="368300" cy="522288"/>
            <a:chOff x="7172587" y="2531270"/>
            <a:chExt cx="369116" cy="523220"/>
          </a:xfrm>
        </p:grpSpPr>
        <p:sp>
          <p:nvSpPr>
            <p:cNvPr id="13" name="Oval 12"/>
            <p:cNvSpPr/>
            <p:nvPr/>
          </p:nvSpPr>
          <p:spPr>
            <a:xfrm>
              <a:off x="7172587" y="2625100"/>
              <a:ext cx="369116" cy="370547"/>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81" name="Rectangle 13"/>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3</a:t>
              </a:r>
            </a:p>
          </p:txBody>
        </p:sp>
      </p:grpSp>
      <p:grpSp>
        <p:nvGrpSpPr>
          <p:cNvPr id="23" name="Group 22"/>
          <p:cNvGrpSpPr>
            <a:grpSpLocks/>
          </p:cNvGrpSpPr>
          <p:nvPr/>
        </p:nvGrpSpPr>
        <p:grpSpPr bwMode="auto">
          <a:xfrm>
            <a:off x="2409825" y="2503488"/>
            <a:ext cx="369888" cy="522287"/>
            <a:chOff x="7172587" y="2531270"/>
            <a:chExt cx="369116" cy="523220"/>
          </a:xfrm>
        </p:grpSpPr>
        <p:sp>
          <p:nvSpPr>
            <p:cNvPr id="24" name="Oval 23"/>
            <p:cNvSpPr/>
            <p:nvPr/>
          </p:nvSpPr>
          <p:spPr>
            <a:xfrm>
              <a:off x="7172587" y="2625099"/>
              <a:ext cx="369116" cy="370549"/>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9" name="Rectangle 24"/>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6</a:t>
              </a:r>
            </a:p>
          </p:txBody>
        </p:sp>
      </p:grpSp>
      <p:cxnSp>
        <p:nvCxnSpPr>
          <p:cNvPr id="29" name="Straight Connector 28"/>
          <p:cNvCxnSpPr/>
          <p:nvPr/>
        </p:nvCxnSpPr>
        <p:spPr>
          <a:xfrm flipV="1">
            <a:off x="5692775" y="2765425"/>
            <a:ext cx="857250"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1663" y="1666875"/>
            <a:ext cx="1184275" cy="658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a:grpSpLocks/>
          </p:cNvGrpSpPr>
          <p:nvPr/>
        </p:nvGrpSpPr>
        <p:grpSpPr bwMode="auto">
          <a:xfrm>
            <a:off x="6719888" y="1382713"/>
            <a:ext cx="369887" cy="523875"/>
            <a:chOff x="7172587" y="2531270"/>
            <a:chExt cx="369116" cy="523220"/>
          </a:xfrm>
        </p:grpSpPr>
        <p:sp>
          <p:nvSpPr>
            <p:cNvPr id="17" name="Oval 16"/>
            <p:cNvSpPr/>
            <p:nvPr/>
          </p:nvSpPr>
          <p:spPr>
            <a:xfrm>
              <a:off x="7172587" y="2626401"/>
              <a:ext cx="369116" cy="36784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7" name="Rectangle 17"/>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2</a:t>
              </a:r>
            </a:p>
          </p:txBody>
        </p:sp>
      </p:grpSp>
      <p:cxnSp>
        <p:nvCxnSpPr>
          <p:cNvPr id="37" name="Straight Connector 36"/>
          <p:cNvCxnSpPr/>
          <p:nvPr/>
        </p:nvCxnSpPr>
        <p:spPr>
          <a:xfrm>
            <a:off x="5164138" y="3511550"/>
            <a:ext cx="1692275" cy="352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a:grpSpLocks/>
          </p:cNvGrpSpPr>
          <p:nvPr/>
        </p:nvGrpSpPr>
        <p:grpSpPr bwMode="auto">
          <a:xfrm>
            <a:off x="6732588" y="3565525"/>
            <a:ext cx="368300" cy="523875"/>
            <a:chOff x="7172587" y="2531270"/>
            <a:chExt cx="369116" cy="523220"/>
          </a:xfrm>
        </p:grpSpPr>
        <p:sp>
          <p:nvSpPr>
            <p:cNvPr id="20" name="Oval 19"/>
            <p:cNvSpPr/>
            <p:nvPr/>
          </p:nvSpPr>
          <p:spPr>
            <a:xfrm>
              <a:off x="7172587" y="2626401"/>
              <a:ext cx="369116" cy="367840"/>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5" name="Rectangle 21"/>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4</a:t>
              </a:r>
            </a:p>
          </p:txBody>
        </p:sp>
      </p:grpSp>
      <p:cxnSp>
        <p:nvCxnSpPr>
          <p:cNvPr id="39" name="Straight Connector 38"/>
          <p:cNvCxnSpPr/>
          <p:nvPr/>
        </p:nvCxnSpPr>
        <p:spPr>
          <a:xfrm flipV="1">
            <a:off x="2244725" y="4365625"/>
            <a:ext cx="954088" cy="979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2028825" y="5084763"/>
            <a:ext cx="369888" cy="522287"/>
            <a:chOff x="7172587" y="2531270"/>
            <a:chExt cx="369116" cy="523220"/>
          </a:xfrm>
        </p:grpSpPr>
        <p:sp>
          <p:nvSpPr>
            <p:cNvPr id="27" name="Oval 26"/>
            <p:cNvSpPr/>
            <p:nvPr/>
          </p:nvSpPr>
          <p:spPr>
            <a:xfrm>
              <a:off x="7172587" y="2625099"/>
              <a:ext cx="369116" cy="370549"/>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3" name="Rectangle 27"/>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5</a:t>
              </a:r>
            </a:p>
          </p:txBody>
        </p:sp>
      </p:grpSp>
      <p:grpSp>
        <p:nvGrpSpPr>
          <p:cNvPr id="8" name="Group 7"/>
          <p:cNvGrpSpPr>
            <a:grpSpLocks/>
          </p:cNvGrpSpPr>
          <p:nvPr/>
        </p:nvGrpSpPr>
        <p:grpSpPr bwMode="auto">
          <a:xfrm>
            <a:off x="4670425" y="1412875"/>
            <a:ext cx="368300" cy="523875"/>
            <a:chOff x="7172587" y="2548048"/>
            <a:chExt cx="369116" cy="523220"/>
          </a:xfrm>
        </p:grpSpPr>
        <p:sp>
          <p:nvSpPr>
            <p:cNvPr id="6" name="Oval 5"/>
            <p:cNvSpPr/>
            <p:nvPr/>
          </p:nvSpPr>
          <p:spPr>
            <a:xfrm>
              <a:off x="7172587" y="2625739"/>
              <a:ext cx="369116" cy="369425"/>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1" name="Rectangle 6"/>
            <p:cNvSpPr>
              <a:spLocks noChangeArrowheads="1"/>
            </p:cNvSpPr>
            <p:nvPr/>
          </p:nvSpPr>
          <p:spPr bwMode="auto">
            <a:xfrm>
              <a:off x="7190967" y="2548048"/>
              <a:ext cx="275235" cy="523220"/>
            </a:xfrm>
            <a:prstGeom prst="rect">
              <a:avLst/>
            </a:prstGeom>
            <a:noFill/>
            <a:ln w="9525">
              <a:noFill/>
              <a:miter lim="800000"/>
              <a:headEnd/>
              <a:tailEnd/>
            </a:ln>
          </p:spPr>
          <p:txBody>
            <a:bodyPr>
              <a:spAutoFit/>
            </a:bodyPr>
            <a:lstStyle/>
            <a:p>
              <a:r>
                <a:rPr lang="en-GB" sz="2800" b="1">
                  <a:latin typeface="Twinkl" charset="0"/>
                </a:rPr>
                <a:t>1</a:t>
              </a:r>
            </a:p>
          </p:txBody>
        </p:sp>
      </p:grpSp>
      <p:sp>
        <p:nvSpPr>
          <p:cNvPr id="54" name="Rounded Rectangle 53"/>
          <p:cNvSpPr/>
          <p:nvPr/>
        </p:nvSpPr>
        <p:spPr>
          <a:xfrm>
            <a:off x="7121525" y="5599113"/>
            <a:ext cx="1265238"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Rectangle 54"/>
          <p:cNvSpPr>
            <a:spLocks noChangeArrowheads="1"/>
          </p:cNvSpPr>
          <p:nvPr/>
        </p:nvSpPr>
        <p:spPr bwMode="auto">
          <a:xfrm>
            <a:off x="7180263" y="5580063"/>
            <a:ext cx="1203325" cy="369887"/>
          </a:xfrm>
          <a:prstGeom prst="rect">
            <a:avLst/>
          </a:prstGeom>
          <a:noFill/>
          <a:ln w="9525">
            <a:noFill/>
            <a:miter lim="800000"/>
            <a:headEnd/>
            <a:tailEnd/>
          </a:ln>
        </p:spPr>
        <p:txBody>
          <a:bodyPr wrap="none">
            <a:spAutoFit/>
          </a:bodyPr>
          <a:lstStyle/>
          <a:p>
            <a:r>
              <a:rPr lang="en-GB">
                <a:latin typeface="Twinkl" charset="0"/>
              </a:rPr>
              <a:t>Next slide</a:t>
            </a:r>
          </a:p>
        </p:txBody>
      </p:sp>
      <p:sp>
        <p:nvSpPr>
          <p:cNvPr id="57" name="Rectangle 56">
            <a:hlinkClick r:id="rId3" action="ppaction://hlinksldjump"/>
          </p:cNvPr>
          <p:cNvSpPr/>
          <p:nvPr/>
        </p:nvSpPr>
        <p:spPr>
          <a:xfrm>
            <a:off x="6997700" y="5548313"/>
            <a:ext cx="1506538" cy="47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4" name="Straight Connector 63"/>
          <p:cNvCxnSpPr>
            <a:stCxn id="10269" idx="3"/>
          </p:cNvCxnSpPr>
          <p:nvPr/>
        </p:nvCxnSpPr>
        <p:spPr>
          <a:xfrm flipV="1">
            <a:off x="3062288" y="5548313"/>
            <a:ext cx="800100" cy="336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a:grpSpLocks/>
          </p:cNvGrpSpPr>
          <p:nvPr/>
        </p:nvGrpSpPr>
        <p:grpSpPr bwMode="auto">
          <a:xfrm>
            <a:off x="2784475" y="5622925"/>
            <a:ext cx="369888" cy="522288"/>
            <a:chOff x="7172587" y="2531270"/>
            <a:chExt cx="369116" cy="523220"/>
          </a:xfrm>
        </p:grpSpPr>
        <p:sp>
          <p:nvSpPr>
            <p:cNvPr id="61" name="Oval 60"/>
            <p:cNvSpPr/>
            <p:nvPr/>
          </p:nvSpPr>
          <p:spPr>
            <a:xfrm>
              <a:off x="7172587" y="2625100"/>
              <a:ext cx="369116" cy="370547"/>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69" name="Rectangle 61"/>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7</a:t>
              </a:r>
            </a:p>
          </p:txBody>
        </p:sp>
      </p:grpSp>
      <p:sp>
        <p:nvSpPr>
          <p:cNvPr id="69" name="Oval 68">
            <a:hlinkClick r:id="rId4" action="ppaction://hlinksldjump"/>
          </p:cNvPr>
          <p:cNvSpPr/>
          <p:nvPr/>
        </p:nvSpPr>
        <p:spPr>
          <a:xfrm>
            <a:off x="4667250" y="1457325"/>
            <a:ext cx="407988" cy="409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a:hlinkClick r:id="rId5" action="ppaction://hlinksldjump"/>
          </p:cNvPr>
          <p:cNvSpPr/>
          <p:nvPr/>
        </p:nvSpPr>
        <p:spPr>
          <a:xfrm>
            <a:off x="6711950" y="1449388"/>
            <a:ext cx="411163" cy="4111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a:hlinkClick r:id="rId6" action="ppaction://hlinksldjump"/>
          </p:cNvPr>
          <p:cNvSpPr/>
          <p:nvPr/>
        </p:nvSpPr>
        <p:spPr>
          <a:xfrm>
            <a:off x="6518275" y="2506663"/>
            <a:ext cx="427038" cy="4270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Oval 71">
            <a:hlinkClick r:id="rId7" action="ppaction://hlinksldjump"/>
          </p:cNvPr>
          <p:cNvSpPr/>
          <p:nvPr/>
        </p:nvSpPr>
        <p:spPr>
          <a:xfrm>
            <a:off x="6713538" y="3646488"/>
            <a:ext cx="407987" cy="4079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3" name="Oval 72">
            <a:hlinkClick r:id="rId8" action="ppaction://hlinksldjump"/>
          </p:cNvPr>
          <p:cNvSpPr/>
          <p:nvPr/>
        </p:nvSpPr>
        <p:spPr>
          <a:xfrm>
            <a:off x="1978025" y="5121275"/>
            <a:ext cx="460375" cy="4587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Oval 73">
            <a:hlinkClick r:id="rId9" action="ppaction://hlinksldjump"/>
          </p:cNvPr>
          <p:cNvSpPr/>
          <p:nvPr/>
        </p:nvSpPr>
        <p:spPr>
          <a:xfrm>
            <a:off x="2378075" y="2547938"/>
            <a:ext cx="411163" cy="4111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5" name="Oval 74">
            <a:hlinkClick r:id="rId10" action="ppaction://hlinksldjump"/>
          </p:cNvPr>
          <p:cNvSpPr/>
          <p:nvPr/>
        </p:nvSpPr>
        <p:spPr>
          <a:xfrm>
            <a:off x="2757488" y="5675313"/>
            <a:ext cx="415925" cy="4159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88" y="3886200"/>
            <a:ext cx="3397250" cy="1371600"/>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US" sz="3600" dirty="0">
                <a:latin typeface="Twinkl" pitchFamily="50" charset="0"/>
              </a:rPr>
              <a:t>The Honeybee’s Antennae</a:t>
            </a:r>
            <a:endParaRPr lang="en-GB" sz="3600" dirty="0">
              <a:latin typeface="+mn-lt"/>
            </a:endParaRPr>
          </a:p>
        </p:txBody>
      </p:sp>
      <p:sp>
        <p:nvSpPr>
          <p:cNvPr id="4" name="Rectangle 3"/>
          <p:cNvSpPr>
            <a:spLocks noChangeArrowheads="1"/>
          </p:cNvSpPr>
          <p:nvPr/>
        </p:nvSpPr>
        <p:spPr bwMode="auto">
          <a:xfrm>
            <a:off x="755650" y="1568450"/>
            <a:ext cx="4572000" cy="1477963"/>
          </a:xfrm>
          <a:prstGeom prst="rect">
            <a:avLst/>
          </a:prstGeom>
          <a:noFill/>
          <a:ln w="9525">
            <a:noFill/>
            <a:miter lim="800000"/>
            <a:headEnd/>
            <a:tailEnd/>
          </a:ln>
        </p:spPr>
        <p:txBody>
          <a:bodyPr>
            <a:spAutoFit/>
          </a:bodyPr>
          <a:lstStyle/>
          <a:p>
            <a:r>
              <a:rPr lang="en-GB">
                <a:latin typeface="Twinkl" charset="0"/>
              </a:rPr>
              <a:t>A honeybee has two antennae which are bent. They are very sensitive and can pick up the flow of air and temperature which helps the honeybee land safely. They can also taste and smell with the antennae.</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grpSp>
        <p:nvGrpSpPr>
          <p:cNvPr id="13" name="Group 12"/>
          <p:cNvGrpSpPr>
            <a:grpSpLocks/>
          </p:cNvGrpSpPr>
          <p:nvPr/>
        </p:nvGrpSpPr>
        <p:grpSpPr bwMode="auto">
          <a:xfrm>
            <a:off x="2236788" y="4014788"/>
            <a:ext cx="474662" cy="474662"/>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Isosceles Triangle 8"/>
            <p:cNvSpPr/>
            <p:nvPr/>
          </p:nvSpPr>
          <p:spPr>
            <a:xfrm rot="5400000">
              <a:off x="2674736" y="4416586"/>
              <a:ext cx="370730" cy="320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4" name="Rectangle 13"/>
          <p:cNvSpPr>
            <a:spLocks noChangeArrowheads="1"/>
          </p:cNvSpPr>
          <p:nvPr/>
        </p:nvSpPr>
        <p:spPr bwMode="auto">
          <a:xfrm>
            <a:off x="858838" y="4551363"/>
            <a:ext cx="3397250" cy="647700"/>
          </a:xfrm>
          <a:prstGeom prst="rect">
            <a:avLst/>
          </a:prstGeom>
          <a:noFill/>
          <a:ln w="9525">
            <a:noFill/>
            <a:miter lim="800000"/>
            <a:headEnd/>
            <a:tailEnd/>
          </a:ln>
        </p:spPr>
        <p:txBody>
          <a:bodyPr>
            <a:spAutoFit/>
          </a:bodyPr>
          <a:lstStyle/>
          <a:p>
            <a:pPr algn="ctr"/>
            <a:r>
              <a:rPr lang="en-GB">
                <a:latin typeface="Twinkl" charset="0"/>
              </a:rPr>
              <a:t>Watch this video to learn more about a honeybee’s antennae.</a:t>
            </a:r>
          </a:p>
        </p:txBody>
      </p:sp>
      <p:sp>
        <p:nvSpPr>
          <p:cNvPr id="18" name="Rectangle 17"/>
          <p:cNvSpPr>
            <a:spLocks noChangeArrowheads="1"/>
          </p:cNvSpPr>
          <p:nvPr/>
        </p:nvSpPr>
        <p:spPr bwMode="auto">
          <a:xfrm>
            <a:off x="849313" y="5373688"/>
            <a:ext cx="3416300" cy="784225"/>
          </a:xfrm>
          <a:prstGeom prst="rect">
            <a:avLst/>
          </a:prstGeom>
          <a:noFill/>
          <a:ln w="9525">
            <a:noFill/>
            <a:miter lim="800000"/>
            <a:headEnd/>
            <a:tailEnd/>
          </a:ln>
        </p:spPr>
        <p:txBody>
          <a:bodyPr>
            <a:spAutoFit/>
          </a:bodyPr>
          <a:lstStyle/>
          <a:p>
            <a:r>
              <a:rPr lang="en-GB" sz="900">
                <a:latin typeface="Twinkl" charset="0"/>
              </a:rPr>
              <a:t>Please check the content in this link, including any comments, is suitable for your educational environment before showing. Please do not let the next video automatically play at the end of the clip. Twinkl accepts no responsibility for the content of third party websites.</a:t>
            </a:r>
          </a:p>
        </p:txBody>
      </p:sp>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Rectangle 26">
            <a:hlinkClick r:id="rId4"/>
          </p:cNvPr>
          <p:cNvSpPr/>
          <p:nvPr/>
        </p:nvSpPr>
        <p:spPr>
          <a:xfrm>
            <a:off x="800100" y="3832225"/>
            <a:ext cx="3444875" cy="1439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9" name="Picture 28"/>
          <p:cNvPicPr>
            <a:picLocks noChangeAspect="1"/>
          </p:cNvPicPr>
          <p:nvPr/>
        </p:nvPicPr>
        <p:blipFill>
          <a:blip r:embed="rId5"/>
          <a:srcRect/>
          <a:stretch>
            <a:fillRect/>
          </a:stretch>
        </p:blipFill>
        <p:spPr bwMode="auto">
          <a:xfrm>
            <a:off x="4595813" y="1581150"/>
            <a:ext cx="3444875" cy="3730625"/>
          </a:xfrm>
          <a:prstGeom prst="rect">
            <a:avLst/>
          </a:prstGeom>
          <a:noFill/>
          <a:ln w="9525">
            <a:noFill/>
            <a:miter lim="800000"/>
            <a:headEnd/>
            <a:tailEnd/>
          </a:ln>
        </p:spPr>
      </p:pic>
      <p:cxnSp>
        <p:nvCxnSpPr>
          <p:cNvPr id="30" name="Straight Connector 29"/>
          <p:cNvCxnSpPr/>
          <p:nvPr/>
        </p:nvCxnSpPr>
        <p:spPr>
          <a:xfrm>
            <a:off x="6505575" y="1698625"/>
            <a:ext cx="719138" cy="21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a:grpSpLocks/>
          </p:cNvGrpSpPr>
          <p:nvPr/>
        </p:nvGrpSpPr>
        <p:grpSpPr bwMode="auto">
          <a:xfrm>
            <a:off x="6211888" y="1390650"/>
            <a:ext cx="369887" cy="523875"/>
            <a:chOff x="7172587" y="2548048"/>
            <a:chExt cx="369116" cy="523220"/>
          </a:xfrm>
        </p:grpSpPr>
        <p:sp>
          <p:nvSpPr>
            <p:cNvPr id="32" name="Oval 31"/>
            <p:cNvSpPr/>
            <p:nvPr/>
          </p:nvSpPr>
          <p:spPr>
            <a:xfrm>
              <a:off x="7172587" y="2625739"/>
              <a:ext cx="369116" cy="369425"/>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80" name="Rectangle 32"/>
            <p:cNvSpPr>
              <a:spLocks noChangeArrowheads="1"/>
            </p:cNvSpPr>
            <p:nvPr/>
          </p:nvSpPr>
          <p:spPr bwMode="auto">
            <a:xfrm>
              <a:off x="7190967" y="2548048"/>
              <a:ext cx="275235" cy="523220"/>
            </a:xfrm>
            <a:prstGeom prst="rect">
              <a:avLst/>
            </a:prstGeom>
            <a:noFill/>
            <a:ln w="9525">
              <a:noFill/>
              <a:miter lim="800000"/>
              <a:headEnd/>
              <a:tailEnd/>
            </a:ln>
          </p:spPr>
          <p:txBody>
            <a:bodyPr>
              <a:spAutoFit/>
            </a:bodyPr>
            <a:lstStyle/>
            <a:p>
              <a:r>
                <a:rPr lang="en-GB" sz="2800" b="1">
                  <a:latin typeface="Twinkl" charset="0"/>
                </a:rPr>
                <a:t>1</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Honeybee’s Mandible</a:t>
            </a:r>
            <a:endParaRPr lang="en-GB" sz="3600" dirty="0">
              <a:latin typeface="+mn-lt"/>
            </a:endParaRPr>
          </a:p>
        </p:txBody>
      </p:sp>
      <p:sp>
        <p:nvSpPr>
          <p:cNvPr id="4" name="Rectangle 3"/>
          <p:cNvSpPr>
            <a:spLocks noChangeArrowheads="1"/>
          </p:cNvSpPr>
          <p:nvPr/>
        </p:nvSpPr>
        <p:spPr bwMode="auto">
          <a:xfrm>
            <a:off x="755650" y="1470025"/>
            <a:ext cx="3816350" cy="2308225"/>
          </a:xfrm>
          <a:prstGeom prst="rect">
            <a:avLst/>
          </a:prstGeom>
          <a:noFill/>
          <a:ln w="9525">
            <a:noFill/>
            <a:miter lim="800000"/>
            <a:headEnd/>
            <a:tailEnd/>
          </a:ln>
        </p:spPr>
        <p:txBody>
          <a:bodyPr>
            <a:spAutoFit/>
          </a:bodyPr>
          <a:lstStyle/>
          <a:p>
            <a:r>
              <a:rPr lang="en-GB">
                <a:latin typeface="Twinkl" charset="0"/>
              </a:rPr>
              <a:t>The honeybee’s mouth parts are called the mandible. </a:t>
            </a:r>
          </a:p>
          <a:p>
            <a:r>
              <a:rPr lang="en-GB">
                <a:latin typeface="Twinkl" charset="0"/>
              </a:rPr>
              <a:t>The honeybee’s mandibles are too small to bite human skin but they can be quite dangerous for other insects that try to invade the hive. They use their mandibles to drink and eat. </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9"/>
          <p:cNvPicPr>
            <a:picLocks noChangeAspect="1"/>
          </p:cNvPicPr>
          <p:nvPr/>
        </p:nvPicPr>
        <p:blipFill>
          <a:blip r:embed="rId4"/>
          <a:srcRect/>
          <a:stretch>
            <a:fillRect/>
          </a:stretch>
        </p:blipFill>
        <p:spPr bwMode="auto">
          <a:xfrm>
            <a:off x="4595813" y="1581150"/>
            <a:ext cx="3444875" cy="3730625"/>
          </a:xfrm>
          <a:prstGeom prst="rect">
            <a:avLst/>
          </a:prstGeom>
          <a:noFill/>
          <a:ln w="9525">
            <a:noFill/>
            <a:miter lim="800000"/>
            <a:headEnd/>
            <a:tailEnd/>
          </a:ln>
        </p:spPr>
      </p:pic>
      <p:cxnSp>
        <p:nvCxnSpPr>
          <p:cNvPr id="11" name="Straight Connector 10"/>
          <p:cNvCxnSpPr/>
          <p:nvPr/>
        </p:nvCxnSpPr>
        <p:spPr>
          <a:xfrm flipV="1">
            <a:off x="7289800" y="1871663"/>
            <a:ext cx="847725" cy="527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a:grpSpLocks/>
          </p:cNvGrpSpPr>
          <p:nvPr/>
        </p:nvGrpSpPr>
        <p:grpSpPr bwMode="auto">
          <a:xfrm>
            <a:off x="7940675" y="1579563"/>
            <a:ext cx="369888" cy="523875"/>
            <a:chOff x="7172587" y="2531270"/>
            <a:chExt cx="369116" cy="523220"/>
          </a:xfrm>
        </p:grpSpPr>
        <p:sp>
          <p:nvSpPr>
            <p:cNvPr id="13" name="Oval 12"/>
            <p:cNvSpPr/>
            <p:nvPr/>
          </p:nvSpPr>
          <p:spPr>
            <a:xfrm>
              <a:off x="7172587" y="2626401"/>
              <a:ext cx="369116" cy="36784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99" name="Rectangle 13"/>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2</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Eye Of The Honeybee</a:t>
            </a:r>
            <a:endParaRPr lang="en-GB" sz="3600" dirty="0">
              <a:latin typeface="+mn-lt"/>
            </a:endParaRPr>
          </a:p>
        </p:txBody>
      </p:sp>
      <p:sp>
        <p:nvSpPr>
          <p:cNvPr id="4" name="Rectangle 3"/>
          <p:cNvSpPr>
            <a:spLocks noChangeArrowheads="1"/>
          </p:cNvSpPr>
          <p:nvPr/>
        </p:nvSpPr>
        <p:spPr bwMode="auto">
          <a:xfrm>
            <a:off x="755650" y="1470025"/>
            <a:ext cx="3816350" cy="4524375"/>
          </a:xfrm>
          <a:prstGeom prst="rect">
            <a:avLst/>
          </a:prstGeom>
          <a:noFill/>
          <a:ln w="9525">
            <a:noFill/>
            <a:miter lim="800000"/>
            <a:headEnd/>
            <a:tailEnd/>
          </a:ln>
        </p:spPr>
        <p:txBody>
          <a:bodyPr>
            <a:spAutoFit/>
          </a:bodyPr>
          <a:lstStyle/>
          <a:p>
            <a:r>
              <a:rPr lang="en-GB">
                <a:latin typeface="Twinkl" charset="0"/>
              </a:rPr>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a:latin typeface="Twinkl" charset="0"/>
            </a:endParaRPr>
          </a:p>
          <a:p>
            <a:r>
              <a:rPr lang="en-GB">
                <a:latin typeface="Twinkl" charset="0"/>
              </a:rPr>
              <a:t>A honeybee has three other eyes called ocelli. They are in a triangle shape on the bee’s head. They can’t see images but they can see light and dark.</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9" name="Picture 18"/>
          <p:cNvPicPr>
            <a:picLocks noChangeAspect="1"/>
          </p:cNvPicPr>
          <p:nvPr/>
        </p:nvPicPr>
        <p:blipFill>
          <a:blip r:embed="rId4"/>
          <a:srcRect/>
          <a:stretch>
            <a:fillRect/>
          </a:stretch>
        </p:blipFill>
        <p:spPr bwMode="auto">
          <a:xfrm>
            <a:off x="4595813" y="1581150"/>
            <a:ext cx="3444875" cy="3730625"/>
          </a:xfrm>
          <a:prstGeom prst="rect">
            <a:avLst/>
          </a:prstGeom>
          <a:noFill/>
          <a:ln w="9525">
            <a:noFill/>
            <a:miter lim="800000"/>
            <a:headEnd/>
            <a:tailEnd/>
          </a:ln>
        </p:spPr>
      </p:pic>
      <p:cxnSp>
        <p:nvCxnSpPr>
          <p:cNvPr id="24" name="Straight Connector 23"/>
          <p:cNvCxnSpPr/>
          <p:nvPr/>
        </p:nvCxnSpPr>
        <p:spPr>
          <a:xfrm flipH="1" flipV="1">
            <a:off x="6203950" y="1633538"/>
            <a:ext cx="611188" cy="768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a:grpSpLocks/>
          </p:cNvGrpSpPr>
          <p:nvPr/>
        </p:nvGrpSpPr>
        <p:grpSpPr bwMode="auto">
          <a:xfrm>
            <a:off x="5994400" y="1331913"/>
            <a:ext cx="369888" cy="523875"/>
            <a:chOff x="7172587" y="2531270"/>
            <a:chExt cx="369116" cy="523220"/>
          </a:xfrm>
        </p:grpSpPr>
        <p:sp>
          <p:nvSpPr>
            <p:cNvPr id="22" name="Oval 21"/>
            <p:cNvSpPr/>
            <p:nvPr/>
          </p:nvSpPr>
          <p:spPr>
            <a:xfrm>
              <a:off x="7172587" y="2626401"/>
              <a:ext cx="369116" cy="367840"/>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3" name="Rectangle 22"/>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3</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Honeybee’s Body Parts</a:t>
            </a:r>
            <a:endParaRPr lang="en-GB" sz="3600" dirty="0">
              <a:latin typeface="+mn-lt"/>
            </a:endParaRPr>
          </a:p>
        </p:txBody>
      </p:sp>
      <p:sp>
        <p:nvSpPr>
          <p:cNvPr id="4" name="Rectangle 3"/>
          <p:cNvSpPr>
            <a:spLocks noChangeArrowheads="1"/>
          </p:cNvSpPr>
          <p:nvPr/>
        </p:nvSpPr>
        <p:spPr bwMode="auto">
          <a:xfrm>
            <a:off x="755650" y="1470025"/>
            <a:ext cx="3397250" cy="922338"/>
          </a:xfrm>
          <a:prstGeom prst="rect">
            <a:avLst/>
          </a:prstGeom>
          <a:noFill/>
          <a:ln w="9525">
            <a:noFill/>
            <a:miter lim="800000"/>
            <a:headEnd/>
            <a:tailEnd/>
          </a:ln>
        </p:spPr>
        <p:txBody>
          <a:bodyPr>
            <a:spAutoFit/>
          </a:bodyPr>
          <a:lstStyle/>
          <a:p>
            <a:r>
              <a:rPr lang="en-GB">
                <a:latin typeface="Twinkl" charset="0"/>
              </a:rPr>
              <a:t>The honeybee has three different body sections: the head, thorax and abdomen.</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p:cNvPicPr>
            <a:picLocks noChangeAspect="1"/>
          </p:cNvPicPr>
          <p:nvPr/>
        </p:nvPicPr>
        <p:blipFill>
          <a:blip r:embed="rId4"/>
          <a:srcRect/>
          <a:stretch>
            <a:fillRect/>
          </a:stretch>
        </p:blipFill>
        <p:spPr bwMode="auto">
          <a:xfrm>
            <a:off x="4595813" y="1581150"/>
            <a:ext cx="3444875" cy="3730625"/>
          </a:xfrm>
          <a:prstGeom prst="rect">
            <a:avLst/>
          </a:prstGeom>
          <a:noFill/>
          <a:ln w="9525">
            <a:noFill/>
            <a:miter lim="800000"/>
            <a:headEnd/>
            <a:tailEnd/>
          </a:ln>
        </p:spPr>
      </p:pic>
      <p:sp>
        <p:nvSpPr>
          <p:cNvPr id="2" name="Rectangle 1"/>
          <p:cNvSpPr>
            <a:spLocks noChangeArrowheads="1"/>
          </p:cNvSpPr>
          <p:nvPr/>
        </p:nvSpPr>
        <p:spPr bwMode="auto">
          <a:xfrm>
            <a:off x="5878513" y="1470025"/>
            <a:ext cx="674687" cy="368300"/>
          </a:xfrm>
          <a:prstGeom prst="rect">
            <a:avLst/>
          </a:prstGeom>
          <a:noFill/>
          <a:ln w="9525">
            <a:noFill/>
            <a:miter lim="800000"/>
            <a:headEnd/>
            <a:tailEnd/>
          </a:ln>
        </p:spPr>
        <p:txBody>
          <a:bodyPr wrap="none">
            <a:spAutoFit/>
          </a:bodyPr>
          <a:lstStyle/>
          <a:p>
            <a:r>
              <a:rPr lang="en-GB">
                <a:latin typeface="Twinkl" charset="0"/>
              </a:rPr>
              <a:t>head</a:t>
            </a:r>
          </a:p>
        </p:txBody>
      </p:sp>
      <p:sp>
        <p:nvSpPr>
          <p:cNvPr id="15" name="Rectangle 14"/>
          <p:cNvSpPr>
            <a:spLocks noChangeArrowheads="1"/>
          </p:cNvSpPr>
          <p:nvPr/>
        </p:nvSpPr>
        <p:spPr bwMode="auto">
          <a:xfrm>
            <a:off x="3933825" y="2522538"/>
            <a:ext cx="847725" cy="369887"/>
          </a:xfrm>
          <a:prstGeom prst="rect">
            <a:avLst/>
          </a:prstGeom>
          <a:noFill/>
          <a:ln w="9525">
            <a:noFill/>
            <a:miter lim="800000"/>
            <a:headEnd/>
            <a:tailEnd/>
          </a:ln>
        </p:spPr>
        <p:txBody>
          <a:bodyPr wrap="none">
            <a:spAutoFit/>
          </a:bodyPr>
          <a:lstStyle/>
          <a:p>
            <a:r>
              <a:rPr lang="en-GB">
                <a:latin typeface="Twinkl" charset="0"/>
              </a:rPr>
              <a:t>thorax</a:t>
            </a:r>
          </a:p>
        </p:txBody>
      </p:sp>
      <p:sp>
        <p:nvSpPr>
          <p:cNvPr id="16" name="Rectangle 15"/>
          <p:cNvSpPr>
            <a:spLocks noChangeArrowheads="1"/>
          </p:cNvSpPr>
          <p:nvPr/>
        </p:nvSpPr>
        <p:spPr bwMode="auto">
          <a:xfrm>
            <a:off x="3576638" y="4498975"/>
            <a:ext cx="1112837" cy="368300"/>
          </a:xfrm>
          <a:prstGeom prst="rect">
            <a:avLst/>
          </a:prstGeom>
          <a:noFill/>
          <a:ln w="9525">
            <a:noFill/>
            <a:miter lim="800000"/>
            <a:headEnd/>
            <a:tailEnd/>
          </a:ln>
        </p:spPr>
        <p:txBody>
          <a:bodyPr wrap="none">
            <a:spAutoFit/>
          </a:bodyPr>
          <a:lstStyle/>
          <a:p>
            <a:r>
              <a:rPr lang="en-GB">
                <a:latin typeface="Twinkl" charset="0"/>
              </a:rPr>
              <a:t>abdomen</a:t>
            </a:r>
          </a:p>
        </p:txBody>
      </p:sp>
      <p:cxnSp>
        <p:nvCxnSpPr>
          <p:cNvPr id="7" name="Straight Connector 6"/>
          <p:cNvCxnSpPr/>
          <p:nvPr/>
        </p:nvCxnSpPr>
        <p:spPr>
          <a:xfrm>
            <a:off x="6280150" y="1781175"/>
            <a:ext cx="449263" cy="482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2188" y="2755900"/>
            <a:ext cx="1619250" cy="388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2250" y="4319588"/>
            <a:ext cx="1916113" cy="21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Honeybee’s Wings</a:t>
            </a:r>
            <a:endParaRPr lang="en-GB" sz="3600" dirty="0">
              <a:latin typeface="+mn-lt"/>
            </a:endParaRPr>
          </a:p>
        </p:txBody>
      </p:sp>
      <p:sp>
        <p:nvSpPr>
          <p:cNvPr id="4" name="Rectangle 3"/>
          <p:cNvSpPr>
            <a:spLocks noChangeArrowheads="1"/>
          </p:cNvSpPr>
          <p:nvPr/>
        </p:nvSpPr>
        <p:spPr bwMode="auto">
          <a:xfrm>
            <a:off x="755650" y="1470025"/>
            <a:ext cx="3816350" cy="2030413"/>
          </a:xfrm>
          <a:prstGeom prst="rect">
            <a:avLst/>
          </a:prstGeom>
          <a:noFill/>
          <a:ln w="9525">
            <a:noFill/>
            <a:miter lim="800000"/>
            <a:headEnd/>
            <a:tailEnd/>
          </a:ln>
        </p:spPr>
        <p:txBody>
          <a:bodyPr>
            <a:spAutoFit/>
          </a:bodyPr>
          <a:lstStyle/>
          <a:p>
            <a:r>
              <a:rPr lang="en-GB">
                <a:latin typeface="Twinkl" charset="0"/>
              </a:rPr>
              <a:t>The honeybee has two pairs of transparent wings that are attached to its thorax. Honeybees flap their wings very fast, it is almost impossible to see the wings flapping while the bee hovers or flies.</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p:cNvPicPr>
            <a:picLocks noChangeAspect="1"/>
          </p:cNvPicPr>
          <p:nvPr/>
        </p:nvPicPr>
        <p:blipFill>
          <a:blip r:embed="rId4"/>
          <a:srcRect/>
          <a:stretch>
            <a:fillRect/>
          </a:stretch>
        </p:blipFill>
        <p:spPr bwMode="auto">
          <a:xfrm>
            <a:off x="4595813" y="1581150"/>
            <a:ext cx="3444875" cy="3730625"/>
          </a:xfrm>
          <a:prstGeom prst="rect">
            <a:avLst/>
          </a:prstGeom>
          <a:noFill/>
          <a:ln w="9525">
            <a:noFill/>
            <a:miter lim="800000"/>
            <a:headEnd/>
            <a:tailEnd/>
          </a:ln>
        </p:spPr>
      </p:pic>
      <p:sp>
        <p:nvSpPr>
          <p:cNvPr id="10" name="Rounded Rectangle 9"/>
          <p:cNvSpPr/>
          <p:nvPr/>
        </p:nvSpPr>
        <p:spPr>
          <a:xfrm>
            <a:off x="839788" y="3886200"/>
            <a:ext cx="3397250" cy="1371600"/>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5369" name="Group 10"/>
          <p:cNvGrpSpPr>
            <a:grpSpLocks/>
          </p:cNvGrpSpPr>
          <p:nvPr/>
        </p:nvGrpSpPr>
        <p:grpSpPr bwMode="auto">
          <a:xfrm>
            <a:off x="2236788" y="4014788"/>
            <a:ext cx="474662" cy="474662"/>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Isosceles Triangle 12"/>
            <p:cNvSpPr/>
            <p:nvPr/>
          </p:nvSpPr>
          <p:spPr>
            <a:xfrm rot="5400000">
              <a:off x="2674736" y="4416586"/>
              <a:ext cx="370730" cy="320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5370" name="Rectangle 13"/>
          <p:cNvSpPr>
            <a:spLocks noChangeArrowheads="1"/>
          </p:cNvSpPr>
          <p:nvPr/>
        </p:nvSpPr>
        <p:spPr bwMode="auto">
          <a:xfrm>
            <a:off x="858838" y="4551363"/>
            <a:ext cx="3397250" cy="647700"/>
          </a:xfrm>
          <a:prstGeom prst="rect">
            <a:avLst/>
          </a:prstGeom>
          <a:noFill/>
          <a:ln w="9525">
            <a:noFill/>
            <a:miter lim="800000"/>
            <a:headEnd/>
            <a:tailEnd/>
          </a:ln>
        </p:spPr>
        <p:txBody>
          <a:bodyPr>
            <a:spAutoFit/>
          </a:bodyPr>
          <a:lstStyle/>
          <a:p>
            <a:pPr algn="ctr"/>
            <a:r>
              <a:rPr lang="en-GB">
                <a:latin typeface="Twinkl" charset="0"/>
              </a:rPr>
              <a:t>Watch this video to see a honeybee flying in slow motion</a:t>
            </a:r>
          </a:p>
        </p:txBody>
      </p:sp>
      <p:sp>
        <p:nvSpPr>
          <p:cNvPr id="15371" name="Rectangle 14"/>
          <p:cNvSpPr>
            <a:spLocks noChangeArrowheads="1"/>
          </p:cNvSpPr>
          <p:nvPr/>
        </p:nvSpPr>
        <p:spPr bwMode="auto">
          <a:xfrm>
            <a:off x="849313" y="5373688"/>
            <a:ext cx="3416300" cy="784225"/>
          </a:xfrm>
          <a:prstGeom prst="rect">
            <a:avLst/>
          </a:prstGeom>
          <a:noFill/>
          <a:ln w="9525">
            <a:noFill/>
            <a:miter lim="800000"/>
            <a:headEnd/>
            <a:tailEnd/>
          </a:ln>
        </p:spPr>
        <p:txBody>
          <a:bodyPr>
            <a:spAutoFit/>
          </a:bodyPr>
          <a:lstStyle/>
          <a:p>
            <a:r>
              <a:rPr lang="en-GB" sz="900">
                <a:latin typeface="Twinkl" charset="0"/>
              </a:rPr>
              <a:t>Please check the content in this link, including any comments, is suitable for your educational environment before showing. Please do not let the next video automatically play at the end of the clip. Twinkl accepts no responsibility for the content of third party websites.</a:t>
            </a:r>
          </a:p>
        </p:txBody>
      </p:sp>
      <p:sp>
        <p:nvSpPr>
          <p:cNvPr id="16" name="Rectangle 15">
            <a:hlinkClick r:id="rId5"/>
          </p:cNvPr>
          <p:cNvSpPr/>
          <p:nvPr/>
        </p:nvSpPr>
        <p:spPr>
          <a:xfrm>
            <a:off x="820738" y="3846513"/>
            <a:ext cx="3444875" cy="143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7" name="Straight Connector 16"/>
          <p:cNvCxnSpPr/>
          <p:nvPr/>
        </p:nvCxnSpPr>
        <p:spPr>
          <a:xfrm flipV="1">
            <a:off x="4922838" y="3770313"/>
            <a:ext cx="568325" cy="865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p:cNvGrpSpPr>
          <p:nvPr/>
        </p:nvGrpSpPr>
        <p:grpSpPr bwMode="auto">
          <a:xfrm>
            <a:off x="4705350" y="4373563"/>
            <a:ext cx="368300" cy="523875"/>
            <a:chOff x="7172587" y="2531270"/>
            <a:chExt cx="369116" cy="523220"/>
          </a:xfrm>
        </p:grpSpPr>
        <p:sp>
          <p:nvSpPr>
            <p:cNvPr id="19" name="Oval 18"/>
            <p:cNvSpPr/>
            <p:nvPr/>
          </p:nvSpPr>
          <p:spPr>
            <a:xfrm>
              <a:off x="7172587" y="2626401"/>
              <a:ext cx="369116" cy="367840"/>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76" name="Rectangle 19"/>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5</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Honeybee’s Legs</a:t>
            </a:r>
            <a:endParaRPr lang="en-GB" sz="3600" dirty="0">
              <a:latin typeface="+mn-lt"/>
            </a:endParaRPr>
          </a:p>
        </p:txBody>
      </p:sp>
      <p:sp>
        <p:nvSpPr>
          <p:cNvPr id="4" name="Rectangle 3"/>
          <p:cNvSpPr>
            <a:spLocks noChangeArrowheads="1"/>
          </p:cNvSpPr>
          <p:nvPr/>
        </p:nvSpPr>
        <p:spPr bwMode="auto">
          <a:xfrm>
            <a:off x="755650" y="1401763"/>
            <a:ext cx="4513263" cy="2092325"/>
          </a:xfrm>
          <a:prstGeom prst="rect">
            <a:avLst/>
          </a:prstGeom>
          <a:noFill/>
          <a:ln w="9525">
            <a:noFill/>
            <a:miter lim="800000"/>
            <a:headEnd/>
            <a:tailEnd/>
          </a:ln>
        </p:spPr>
        <p:txBody>
          <a:bodyPr>
            <a:spAutoFit/>
          </a:bodyPr>
          <a:lstStyle/>
          <a:p>
            <a:pPr>
              <a:spcAft>
                <a:spcPts val="1200"/>
              </a:spcAft>
            </a:pPr>
            <a:r>
              <a:rPr lang="en-GB" sz="1500">
                <a:latin typeface="Twinkl" charset="0"/>
              </a:rPr>
              <a:t>Honeybees have 6 legs that are attached to the thorax. The hindlegs have pollen baskets on them that the bees stuff full of pollen to take back to the hive. The baskets are transparent (see-through) so when you look at a bee you can see the yellow and orange pollen inside the baskets.</a:t>
            </a:r>
          </a:p>
          <a:p>
            <a:pPr>
              <a:spcAft>
                <a:spcPts val="1200"/>
              </a:spcAft>
            </a:pPr>
            <a:r>
              <a:rPr lang="en-GB" sz="1500">
                <a:latin typeface="Twinkl" charset="0"/>
              </a:rPr>
              <a:t>The honeybee has a special notch on its front legs that it uses to help keep its antennae clean.</a:t>
            </a:r>
          </a:p>
        </p:txBody>
      </p:sp>
      <p:sp>
        <p:nvSpPr>
          <p:cNvPr id="6" name="Rectangle 5"/>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8" name="Picture 7"/>
          <p:cNvPicPr>
            <a:picLocks noChangeAspect="1"/>
          </p:cNvPicPr>
          <p:nvPr/>
        </p:nvPicPr>
        <p:blipFill>
          <a:blip r:embed="rId2"/>
          <a:srcRect/>
          <a:stretch>
            <a:fillRect/>
          </a:stretch>
        </p:blipFill>
        <p:spPr bwMode="auto">
          <a:xfrm>
            <a:off x="7477125" y="5083175"/>
            <a:ext cx="1127125" cy="1225550"/>
          </a:xfrm>
          <a:prstGeom prst="rect">
            <a:avLst/>
          </a:prstGeom>
          <a:noFill/>
          <a:ln w="9525">
            <a:noFill/>
            <a:miter lim="800000"/>
            <a:headEnd/>
            <a:tailEnd/>
          </a:ln>
        </p:spPr>
      </p:pic>
      <p:sp>
        <p:nvSpPr>
          <p:cNvPr id="26" name="Rectangle 25">
            <a:hlinkClick r:id="rId3"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p:cNvPicPr>
            <a:picLocks noChangeAspect="1"/>
          </p:cNvPicPr>
          <p:nvPr/>
        </p:nvPicPr>
        <p:blipFill>
          <a:blip r:embed="rId4"/>
          <a:srcRect/>
          <a:stretch>
            <a:fillRect/>
          </a:stretch>
        </p:blipFill>
        <p:spPr bwMode="auto">
          <a:xfrm>
            <a:off x="4595813" y="1581150"/>
            <a:ext cx="3444875" cy="3730625"/>
          </a:xfrm>
          <a:prstGeom prst="rect">
            <a:avLst/>
          </a:prstGeom>
          <a:noFill/>
          <a:ln w="9525">
            <a:noFill/>
            <a:miter lim="800000"/>
            <a:headEnd/>
            <a:tailEnd/>
          </a:ln>
        </p:spPr>
      </p:pic>
      <p:sp>
        <p:nvSpPr>
          <p:cNvPr id="10" name="Rounded Rectangle 9"/>
          <p:cNvSpPr/>
          <p:nvPr/>
        </p:nvSpPr>
        <p:spPr>
          <a:xfrm>
            <a:off x="839788" y="3886200"/>
            <a:ext cx="3397250" cy="1371600"/>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a:grpSpLocks/>
          </p:cNvGrpSpPr>
          <p:nvPr/>
        </p:nvGrpSpPr>
        <p:grpSpPr bwMode="auto">
          <a:xfrm>
            <a:off x="2236788" y="4014788"/>
            <a:ext cx="474662" cy="474662"/>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Isosceles Triangle 12"/>
            <p:cNvSpPr/>
            <p:nvPr/>
          </p:nvSpPr>
          <p:spPr>
            <a:xfrm rot="5400000">
              <a:off x="2674736" y="4416586"/>
              <a:ext cx="370730" cy="320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4" name="Rectangle 13"/>
          <p:cNvSpPr>
            <a:spLocks noChangeArrowheads="1"/>
          </p:cNvSpPr>
          <p:nvPr/>
        </p:nvSpPr>
        <p:spPr bwMode="auto">
          <a:xfrm>
            <a:off x="858838" y="4551363"/>
            <a:ext cx="3397250" cy="647700"/>
          </a:xfrm>
          <a:prstGeom prst="rect">
            <a:avLst/>
          </a:prstGeom>
          <a:noFill/>
          <a:ln w="9525">
            <a:noFill/>
            <a:miter lim="800000"/>
            <a:headEnd/>
            <a:tailEnd/>
          </a:ln>
        </p:spPr>
        <p:txBody>
          <a:bodyPr>
            <a:spAutoFit/>
          </a:bodyPr>
          <a:lstStyle/>
          <a:p>
            <a:pPr algn="ctr"/>
            <a:r>
              <a:rPr lang="en-GB">
                <a:latin typeface="Twinkl" charset="0"/>
              </a:rPr>
              <a:t>Watch this video to see a honeybee collecting pollen</a:t>
            </a:r>
          </a:p>
        </p:txBody>
      </p:sp>
      <p:sp>
        <p:nvSpPr>
          <p:cNvPr id="15" name="Rectangle 14"/>
          <p:cNvSpPr>
            <a:spLocks noChangeArrowheads="1"/>
          </p:cNvSpPr>
          <p:nvPr/>
        </p:nvSpPr>
        <p:spPr bwMode="auto">
          <a:xfrm>
            <a:off x="849313" y="5373688"/>
            <a:ext cx="3416300" cy="784225"/>
          </a:xfrm>
          <a:prstGeom prst="rect">
            <a:avLst/>
          </a:prstGeom>
          <a:noFill/>
          <a:ln w="9525">
            <a:noFill/>
            <a:miter lim="800000"/>
            <a:headEnd/>
            <a:tailEnd/>
          </a:ln>
        </p:spPr>
        <p:txBody>
          <a:bodyPr>
            <a:spAutoFit/>
          </a:bodyPr>
          <a:lstStyle/>
          <a:p>
            <a:r>
              <a:rPr lang="en-GB" sz="900">
                <a:latin typeface="Twinkl" charset="0"/>
              </a:rPr>
              <a:t>Please check the content in this link, including any comments, is suitable for your educational environment before showing. Please do not let the next video automatically play at the end of the clip. Twinkl accepts no responsibility for the content of third party websites.</a:t>
            </a:r>
          </a:p>
        </p:txBody>
      </p:sp>
      <p:sp>
        <p:nvSpPr>
          <p:cNvPr id="16" name="Rectangle 15">
            <a:hlinkClick r:id="rId5"/>
          </p:cNvPr>
          <p:cNvSpPr/>
          <p:nvPr/>
        </p:nvSpPr>
        <p:spPr>
          <a:xfrm>
            <a:off x="820738" y="3844925"/>
            <a:ext cx="3444875" cy="143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7" name="Straight Connector 16"/>
          <p:cNvCxnSpPr/>
          <p:nvPr/>
        </p:nvCxnSpPr>
        <p:spPr>
          <a:xfrm flipH="1">
            <a:off x="5754688" y="1508125"/>
            <a:ext cx="157162" cy="849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p:cNvGrpSpPr>
          <p:nvPr/>
        </p:nvGrpSpPr>
        <p:grpSpPr bwMode="auto">
          <a:xfrm>
            <a:off x="5691188" y="1281113"/>
            <a:ext cx="368300" cy="523875"/>
            <a:chOff x="7172587" y="2531270"/>
            <a:chExt cx="369116" cy="523220"/>
          </a:xfrm>
        </p:grpSpPr>
        <p:sp>
          <p:nvSpPr>
            <p:cNvPr id="19" name="Oval 18"/>
            <p:cNvSpPr/>
            <p:nvPr/>
          </p:nvSpPr>
          <p:spPr>
            <a:xfrm>
              <a:off x="7172587" y="2626401"/>
              <a:ext cx="369116" cy="36784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0" name="Rectangle 19"/>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6</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latin typeface="Twinkl" pitchFamily="50" charset="0"/>
              </a:rPr>
              <a:t>The Honeybee’s Sting</a:t>
            </a:r>
            <a:endParaRPr lang="en-GB" sz="3600" dirty="0">
              <a:latin typeface="+mn-lt"/>
            </a:endParaRPr>
          </a:p>
        </p:txBody>
      </p:sp>
      <p:sp>
        <p:nvSpPr>
          <p:cNvPr id="4" name="Rectangle 3"/>
          <p:cNvSpPr>
            <a:spLocks noChangeArrowheads="1"/>
          </p:cNvSpPr>
          <p:nvPr/>
        </p:nvSpPr>
        <p:spPr bwMode="auto">
          <a:xfrm>
            <a:off x="755650" y="1401763"/>
            <a:ext cx="3686175" cy="3476625"/>
          </a:xfrm>
          <a:prstGeom prst="rect">
            <a:avLst/>
          </a:prstGeom>
          <a:noFill/>
          <a:ln w="9525">
            <a:noFill/>
            <a:miter lim="800000"/>
            <a:headEnd/>
            <a:tailEnd/>
          </a:ln>
        </p:spPr>
        <p:txBody>
          <a:bodyPr>
            <a:spAutoFit/>
          </a:bodyPr>
          <a:lstStyle/>
          <a:p>
            <a:pPr>
              <a:spcAft>
                <a:spcPts val="1200"/>
              </a:spcAft>
            </a:pPr>
            <a:r>
              <a:rPr lang="en-GB" sz="1500">
                <a:latin typeface="Twinkl" charset="0"/>
              </a:rPr>
              <a:t>A honeybee is the only kind of bee with a barbed (hooked) stinger. This means that it can only sting once and the sting stays behind in the creature that they have stung. Unfortunately, when a honeybee stings, part of its abdomen - the venom sack - is left behind connected to the sting. This means that the honeybee dies. This is why honeybees only sting if they feel they are in a lot of danger and to protect the hive.</a:t>
            </a:r>
          </a:p>
          <a:p>
            <a:pPr>
              <a:spcAft>
                <a:spcPts val="1200"/>
              </a:spcAft>
            </a:pPr>
            <a:r>
              <a:rPr lang="en-GB" sz="1500">
                <a:latin typeface="Twinkl" charset="0"/>
              </a:rPr>
              <a:t>If you are ever stung, make sure you scrape the sting out and do not squeeze the venom sack connected to the sting. </a:t>
            </a:r>
          </a:p>
        </p:txBody>
      </p:sp>
      <p:pic>
        <p:nvPicPr>
          <p:cNvPr id="9" name="Picture 8"/>
          <p:cNvPicPr>
            <a:picLocks noChangeAspect="1"/>
          </p:cNvPicPr>
          <p:nvPr/>
        </p:nvPicPr>
        <p:blipFill>
          <a:blip r:embed="rId2"/>
          <a:srcRect/>
          <a:stretch>
            <a:fillRect/>
          </a:stretch>
        </p:blipFill>
        <p:spPr bwMode="auto">
          <a:xfrm>
            <a:off x="4595813" y="1581150"/>
            <a:ext cx="3444875" cy="3730625"/>
          </a:xfrm>
          <a:prstGeom prst="rect">
            <a:avLst/>
          </a:prstGeom>
          <a:noFill/>
          <a:ln w="9525">
            <a:noFill/>
            <a:miter lim="800000"/>
            <a:headEnd/>
            <a:tailEnd/>
          </a:ln>
        </p:spPr>
      </p:pic>
      <p:sp>
        <p:nvSpPr>
          <p:cNvPr id="17" name="Rounded Rectangle 16"/>
          <p:cNvSpPr/>
          <p:nvPr/>
        </p:nvSpPr>
        <p:spPr>
          <a:xfrm>
            <a:off x="5449888" y="5605463"/>
            <a:ext cx="2636837" cy="344487"/>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Rectangle 17"/>
          <p:cNvSpPr>
            <a:spLocks noChangeArrowheads="1"/>
          </p:cNvSpPr>
          <p:nvPr/>
        </p:nvSpPr>
        <p:spPr bwMode="auto">
          <a:xfrm>
            <a:off x="5468938" y="5580063"/>
            <a:ext cx="1987550" cy="369887"/>
          </a:xfrm>
          <a:prstGeom prst="rect">
            <a:avLst/>
          </a:prstGeom>
          <a:noFill/>
          <a:ln w="9525">
            <a:noFill/>
            <a:miter lim="800000"/>
            <a:headEnd/>
            <a:tailEnd/>
          </a:ln>
        </p:spPr>
        <p:txBody>
          <a:bodyPr wrap="none">
            <a:spAutoFit/>
          </a:bodyPr>
          <a:lstStyle/>
          <a:p>
            <a:r>
              <a:rPr lang="en-GB">
                <a:latin typeface="Twinkl" charset="0"/>
              </a:rPr>
              <a:t>Back to Honeybee</a:t>
            </a:r>
          </a:p>
        </p:txBody>
      </p:sp>
      <p:pic>
        <p:nvPicPr>
          <p:cNvPr id="19" name="Picture 18"/>
          <p:cNvPicPr>
            <a:picLocks noChangeAspect="1"/>
          </p:cNvPicPr>
          <p:nvPr/>
        </p:nvPicPr>
        <p:blipFill>
          <a:blip r:embed="rId3"/>
          <a:srcRect/>
          <a:stretch>
            <a:fillRect/>
          </a:stretch>
        </p:blipFill>
        <p:spPr bwMode="auto">
          <a:xfrm>
            <a:off x="7477125" y="5083175"/>
            <a:ext cx="1127125" cy="1225550"/>
          </a:xfrm>
          <a:prstGeom prst="rect">
            <a:avLst/>
          </a:prstGeom>
          <a:noFill/>
          <a:ln w="9525">
            <a:noFill/>
            <a:miter lim="800000"/>
            <a:headEnd/>
            <a:tailEnd/>
          </a:ln>
        </p:spPr>
      </p:pic>
      <p:sp>
        <p:nvSpPr>
          <p:cNvPr id="20" name="Rectangle 19">
            <a:hlinkClick r:id="rId4" action="ppaction://hlinksldjump"/>
          </p:cNvPr>
          <p:cNvSpPr/>
          <p:nvPr/>
        </p:nvSpPr>
        <p:spPr>
          <a:xfrm>
            <a:off x="5448300" y="5524500"/>
            <a:ext cx="304800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2" name="Straight Connector 21"/>
          <p:cNvCxnSpPr>
            <a:stCxn id="17419" idx="3"/>
          </p:cNvCxnSpPr>
          <p:nvPr/>
        </p:nvCxnSpPr>
        <p:spPr>
          <a:xfrm flipV="1">
            <a:off x="4949825" y="4738688"/>
            <a:ext cx="800100" cy="336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4672013" y="4813300"/>
            <a:ext cx="369887" cy="522288"/>
            <a:chOff x="7172587" y="2531270"/>
            <a:chExt cx="369116" cy="523220"/>
          </a:xfrm>
        </p:grpSpPr>
        <p:sp>
          <p:nvSpPr>
            <p:cNvPr id="24" name="Oval 23"/>
            <p:cNvSpPr/>
            <p:nvPr/>
          </p:nvSpPr>
          <p:spPr>
            <a:xfrm>
              <a:off x="7172587" y="2625100"/>
              <a:ext cx="369116" cy="370547"/>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9" name="Rectangle 24"/>
            <p:cNvSpPr>
              <a:spLocks noChangeArrowheads="1"/>
            </p:cNvSpPr>
            <p:nvPr/>
          </p:nvSpPr>
          <p:spPr bwMode="auto">
            <a:xfrm>
              <a:off x="7174189" y="2531270"/>
              <a:ext cx="275235" cy="523220"/>
            </a:xfrm>
            <a:prstGeom prst="rect">
              <a:avLst/>
            </a:prstGeom>
            <a:noFill/>
            <a:ln w="9525">
              <a:noFill/>
              <a:miter lim="800000"/>
              <a:headEnd/>
              <a:tailEnd/>
            </a:ln>
          </p:spPr>
          <p:txBody>
            <a:bodyPr>
              <a:spAutoFit/>
            </a:bodyPr>
            <a:lstStyle/>
            <a:p>
              <a:r>
                <a:rPr lang="en-GB" sz="2800" b="1">
                  <a:latin typeface="Twinkl" charset="0"/>
                </a:rPr>
                <a:t>7</a:t>
              </a:r>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145</TotalTime>
  <Words>685</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Design Template</vt:lpstr>
      </vt:variant>
      <vt:variant>
        <vt:i4>6</vt:i4>
      </vt:variant>
      <vt:variant>
        <vt:lpstr>Slide Titles</vt:lpstr>
      </vt:variant>
      <vt:variant>
        <vt:i4>11</vt:i4>
      </vt:variant>
    </vt:vector>
  </HeadingPairs>
  <TitlesOfParts>
    <vt:vector size="20" baseType="lpstr">
      <vt:lpstr>Twinkl</vt:lpstr>
      <vt:lpstr>Arial</vt:lpstr>
      <vt:lpstr>Calibri</vt:lpstr>
      <vt:lpstr>Office Theme</vt:lpstr>
      <vt:lpstr>Office Theme</vt:lpstr>
      <vt:lpstr>Office Theme</vt:lpstr>
      <vt:lpstr>Office Theme</vt:lpstr>
      <vt:lpstr>Office Theme</vt:lpstr>
      <vt:lpstr>Office Theme</vt:lpstr>
      <vt:lpstr>Slide 1</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Eoghan</cp:lastModifiedBy>
  <cp:revision>14</cp:revision>
  <dcterms:created xsi:type="dcterms:W3CDTF">2019-10-09T10:36:16Z</dcterms:created>
  <dcterms:modified xsi:type="dcterms:W3CDTF">2020-05-28T16:18:21Z</dcterms:modified>
</cp:coreProperties>
</file>