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8" r:id="rId2"/>
    <p:sldId id="264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67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Sassoon Infant Rg" panose="02000503030000020003" pitchFamily="50" charset="0"/>
      <p:regular r:id="rId20"/>
      <p:bold r:id="rId21"/>
    </p:embeddedFont>
    <p:embeddedFont>
      <p:font typeface="Twinkl" panose="020B0604020202020204" pitchFamily="2" charset="0"/>
      <p:regular r:id="rId22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001"/>
    <a:srgbClr val="F15A25"/>
    <a:srgbClr val="E9C501"/>
    <a:srgbClr val="18A0DB"/>
    <a:srgbClr val="DE1E5A"/>
    <a:srgbClr val="BC0105"/>
    <a:srgbClr val="4DB1E3"/>
    <a:srgbClr val="80C1EB"/>
    <a:srgbClr val="ACDDF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 showGuides="1">
      <p:cViewPr varScale="1">
        <p:scale>
          <a:sx n="44" d="100"/>
          <a:sy n="44" d="100"/>
        </p:scale>
        <p:origin x="1284" y="60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True or False?</a:t>
            </a:r>
          </a:p>
        </p:txBody>
      </p:sp>
      <p:sp>
        <p:nvSpPr>
          <p:cNvPr id="3" name="Rectangle 2"/>
          <p:cNvSpPr/>
          <p:nvPr/>
        </p:nvSpPr>
        <p:spPr>
          <a:xfrm>
            <a:off x="994094" y="2073948"/>
            <a:ext cx="72187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FALSE</a:t>
            </a:r>
          </a:p>
          <a:p>
            <a:r>
              <a:rPr lang="en-GB" dirty="0"/>
              <a:t>Some UV rays still travel through thin cloud so you need to make sure you are protecting your skin, even when it doesn’t seem sunny.</a:t>
            </a:r>
          </a:p>
        </p:txBody>
      </p:sp>
      <p:sp>
        <p:nvSpPr>
          <p:cNvPr id="6" name="Rectangle 5"/>
          <p:cNvSpPr/>
          <p:nvPr/>
        </p:nvSpPr>
        <p:spPr>
          <a:xfrm>
            <a:off x="957871" y="1562219"/>
            <a:ext cx="7218727" cy="369332"/>
          </a:xfrm>
          <a:prstGeom prst="rect">
            <a:avLst/>
          </a:prstGeom>
          <a:solidFill>
            <a:srgbClr val="FAB001"/>
          </a:solidFill>
        </p:spPr>
        <p:txBody>
          <a:bodyPr wrap="square">
            <a:spAutoFit/>
          </a:bodyPr>
          <a:lstStyle/>
          <a:p>
            <a:pPr algn="ctr"/>
            <a:r>
              <a:rPr lang="en-GB" dirty="0"/>
              <a:t>You can’t get sunburnt on a cloudy day. </a:t>
            </a:r>
          </a:p>
        </p:txBody>
      </p:sp>
      <p:sp>
        <p:nvSpPr>
          <p:cNvPr id="7" name="Rectangle 6"/>
          <p:cNvSpPr/>
          <p:nvPr/>
        </p:nvSpPr>
        <p:spPr>
          <a:xfrm>
            <a:off x="957871" y="3860803"/>
            <a:ext cx="7218727" cy="369332"/>
          </a:xfrm>
          <a:prstGeom prst="rect">
            <a:avLst/>
          </a:prstGeom>
          <a:solidFill>
            <a:srgbClr val="FAB001"/>
          </a:solidFill>
        </p:spPr>
        <p:txBody>
          <a:bodyPr wrap="square">
            <a:spAutoFit/>
          </a:bodyPr>
          <a:lstStyle/>
          <a:p>
            <a:pPr algn="ctr"/>
            <a:r>
              <a:rPr lang="en-GB" dirty="0"/>
              <a:t>Even if the sun doesn’t feel hot you can still get sunburnt.</a:t>
            </a:r>
          </a:p>
        </p:txBody>
      </p:sp>
      <p:sp>
        <p:nvSpPr>
          <p:cNvPr id="8" name="Rectangle 7"/>
          <p:cNvSpPr/>
          <p:nvPr/>
        </p:nvSpPr>
        <p:spPr>
          <a:xfrm>
            <a:off x="994094" y="4464865"/>
            <a:ext cx="72187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TRUE</a:t>
            </a:r>
          </a:p>
          <a:p>
            <a:r>
              <a:rPr lang="en-GB" dirty="0"/>
              <a:t>You can still burn on a cool day in summer.</a:t>
            </a:r>
          </a:p>
        </p:txBody>
      </p:sp>
    </p:spTree>
    <p:extLst>
      <p:ext uri="{BB962C8B-B14F-4D97-AF65-F5344CB8AC3E}">
        <p14:creationId xmlns:p14="http://schemas.microsoft.com/office/powerpoint/2010/main" val="204188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579563"/>
            <a:ext cx="8220075" cy="994306"/>
          </a:xfrm>
        </p:spPr>
        <p:txBody>
          <a:bodyPr/>
          <a:lstStyle/>
          <a:p>
            <a:pPr algn="ctr"/>
            <a:r>
              <a:rPr lang="en-GB" dirty="0"/>
              <a:t>Are These Children Being Safe </a:t>
            </a:r>
            <a:br>
              <a:rPr lang="en-GB" dirty="0"/>
            </a:br>
            <a:r>
              <a:rPr lang="en-GB" dirty="0"/>
              <a:t>in the Sun?</a:t>
            </a:r>
          </a:p>
        </p:txBody>
      </p:sp>
      <p:pic>
        <p:nvPicPr>
          <p:cNvPr id="3" name="Picture 3" descr="196836225_315ac940f5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840" y="3543083"/>
            <a:ext cx="1812925" cy="2762250"/>
          </a:xfrm>
          <a:prstGeom prst="rect">
            <a:avLst/>
          </a:prstGeom>
          <a:noFill/>
          <a:ln w="31750">
            <a:solidFill>
              <a:srgbClr val="FF861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14595698149_6a3774e487_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66" y="1781911"/>
            <a:ext cx="2874890" cy="2006097"/>
          </a:xfrm>
          <a:prstGeom prst="rect">
            <a:avLst/>
          </a:prstGeom>
          <a:noFill/>
          <a:ln w="31750">
            <a:solidFill>
              <a:srgbClr val="FF861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16448518817_505ca60dc2_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004" y="3996050"/>
            <a:ext cx="3741505" cy="2104956"/>
          </a:xfrm>
          <a:prstGeom prst="rect">
            <a:avLst/>
          </a:prstGeom>
          <a:noFill/>
          <a:ln w="31750">
            <a:solidFill>
              <a:srgbClr val="FF861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5984811011_a328d21d80_o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294" y="1749836"/>
            <a:ext cx="2585091" cy="1689226"/>
          </a:xfrm>
          <a:prstGeom prst="rect">
            <a:avLst/>
          </a:prstGeom>
          <a:noFill/>
          <a:ln w="31750">
            <a:solidFill>
              <a:srgbClr val="FF861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162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57198" y="2278749"/>
            <a:ext cx="8220074" cy="993723"/>
          </a:xfrm>
          <a:prstGeom prst="rect">
            <a:avLst/>
          </a:prstGeom>
          <a:solidFill>
            <a:srgbClr val="FAB001"/>
          </a:solidFill>
        </p:spPr>
        <p:txBody>
          <a:bodyPr wrap="square" anchor="ctr">
            <a:noAutofit/>
          </a:bodyPr>
          <a:lstStyle/>
          <a:p>
            <a:r>
              <a:rPr lang="en-GB" b="1" dirty="0"/>
              <a:t>   Do you know what types of energy the sun gives off?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The Sun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The sun gives off different types of energy.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511" y="1089507"/>
            <a:ext cx="3558669" cy="35862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96285" y="3760276"/>
            <a:ext cx="7625593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Invisible infrared radiation which makes us feel warm.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Visible light which we can see.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Ultraviolet radiation which we can’t see or feel on our skin but can damage our skin if we get too much of it.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Your Skin and UV Rays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Being outside in the sunshine can be great fun, but because of the damage UV rays can do, we need to make sure that we protect our skin from </a:t>
            </a:r>
            <a:br>
              <a:rPr lang="en-GB" altLang="en-US" dirty="0"/>
            </a:br>
            <a:r>
              <a:rPr lang="en-GB" altLang="en-US" dirty="0"/>
              <a:t>the sun.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If you’ve got fair skin, or moles and freckles, you’ll need</a:t>
            </a:r>
            <a:br>
              <a:rPr lang="en-GB" altLang="en-US" dirty="0"/>
            </a:br>
            <a:r>
              <a:rPr lang="en-GB" altLang="en-US" dirty="0"/>
              <a:t>to take extra care to protect your skin. 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198" y="2367126"/>
            <a:ext cx="8220074" cy="1222885"/>
          </a:xfrm>
          <a:prstGeom prst="rect">
            <a:avLst/>
          </a:prstGeom>
          <a:solidFill>
            <a:srgbClr val="FAB001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en-GB" b="1" dirty="0"/>
              <a:t>What kind of skin do you have?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4323094"/>
            <a:ext cx="1580368" cy="34269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018" y="4281149"/>
            <a:ext cx="1928342" cy="34688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268" y="2550252"/>
            <a:ext cx="2032543" cy="534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12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Sun Safety Code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16619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Spending too much time in the sun can be harmful.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We should all follow a special code which reminds us how to enjoy the sun whilst staying safe.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/>
          </a:p>
          <a:p>
            <a:pPr>
              <a:spcBef>
                <a:spcPct val="0"/>
              </a:spcBef>
            </a:pPr>
            <a:r>
              <a:rPr lang="en-GB" dirty="0"/>
              <a:t>There are five parts to remember…</a:t>
            </a:r>
            <a:endParaRPr lang="en-GB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735318" y="3216684"/>
            <a:ext cx="68986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800" b="1" dirty="0">
                <a:solidFill>
                  <a:srgbClr val="FF8610"/>
                </a:solidFill>
              </a:rPr>
              <a:t>S</a:t>
            </a:r>
            <a:r>
              <a:rPr lang="en-GB" altLang="en-US" dirty="0"/>
              <a:t>pend time in the shade between 11am and 3pm.</a:t>
            </a:r>
            <a:endParaRPr lang="en-GB" sz="2800" dirty="0"/>
          </a:p>
        </p:txBody>
      </p:sp>
      <p:sp>
        <p:nvSpPr>
          <p:cNvPr id="11" name="Rectangle 10"/>
          <p:cNvSpPr/>
          <p:nvPr/>
        </p:nvSpPr>
        <p:spPr>
          <a:xfrm>
            <a:off x="685626" y="3801523"/>
            <a:ext cx="31181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3200" b="1" dirty="0">
                <a:solidFill>
                  <a:srgbClr val="FF8610"/>
                </a:solidFill>
              </a:rPr>
              <a:t>M</a:t>
            </a:r>
            <a:r>
              <a:rPr lang="en-GB" altLang="en-US" dirty="0"/>
              <a:t>ake sure you never burn. </a:t>
            </a:r>
            <a:endParaRPr lang="en-GB" sz="3200" dirty="0"/>
          </a:p>
        </p:txBody>
      </p:sp>
      <p:sp>
        <p:nvSpPr>
          <p:cNvPr id="12" name="Rectangle 11"/>
          <p:cNvSpPr/>
          <p:nvPr/>
        </p:nvSpPr>
        <p:spPr>
          <a:xfrm>
            <a:off x="718487" y="4386362"/>
            <a:ext cx="56477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3200" b="1" dirty="0">
                <a:solidFill>
                  <a:srgbClr val="FF8610"/>
                </a:solidFill>
              </a:rPr>
              <a:t>A</a:t>
            </a:r>
            <a:r>
              <a:rPr lang="en-GB" altLang="en-US" dirty="0"/>
              <a:t>im to cover up with a hat, t-shirt and sunglasses.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725701" y="4971201"/>
            <a:ext cx="48638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3200" b="1" dirty="0">
                <a:solidFill>
                  <a:srgbClr val="FF8610"/>
                </a:solidFill>
              </a:rPr>
              <a:t>R</a:t>
            </a:r>
            <a:r>
              <a:rPr lang="en-GB" altLang="en-US" dirty="0"/>
              <a:t>emember children need to take extra care.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735319" y="5556040"/>
            <a:ext cx="48894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3200" b="1" dirty="0">
                <a:solidFill>
                  <a:srgbClr val="FF8610"/>
                </a:solidFill>
              </a:rPr>
              <a:t>T</a:t>
            </a:r>
            <a:r>
              <a:rPr lang="en-GB" altLang="en-US" dirty="0"/>
              <a:t>hen use sunscreen of a minimum of SPF 30.</a:t>
            </a:r>
            <a:endParaRPr lang="en-GB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22424" y="3216684"/>
            <a:ext cx="1375797" cy="34819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37096" y="2597596"/>
            <a:ext cx="1313729" cy="124040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237096" y="2648943"/>
            <a:ext cx="13137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2400" b="1" dirty="0"/>
              <a:t>Be SMART!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0259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663452"/>
            <a:ext cx="8220075" cy="994306"/>
          </a:xfrm>
        </p:spPr>
        <p:txBody>
          <a:bodyPr/>
          <a:lstStyle/>
          <a:p>
            <a:pPr algn="ctr"/>
            <a:r>
              <a:rPr lang="en-GB" dirty="0"/>
              <a:t>Spend Time in the Shade  between 11 and 3</a:t>
            </a:r>
          </a:p>
        </p:txBody>
      </p:sp>
      <p:sp>
        <p:nvSpPr>
          <p:cNvPr id="3" name="Rectangle 2"/>
          <p:cNvSpPr/>
          <p:nvPr/>
        </p:nvSpPr>
        <p:spPr>
          <a:xfrm>
            <a:off x="817926" y="1897333"/>
            <a:ext cx="674894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You can help to look after your skin by spending time in the shade when the sun is at its strongest - between 11am and 3pm.</a:t>
            </a:r>
          </a:p>
          <a:p>
            <a:endParaRPr lang="en-GB" dirty="0"/>
          </a:p>
          <a:p>
            <a:r>
              <a:rPr lang="en-GB" b="1" dirty="0">
                <a:solidFill>
                  <a:srgbClr val="FAB001"/>
                </a:solidFill>
              </a:rPr>
              <a:t>Where can you find shade?</a:t>
            </a:r>
          </a:p>
          <a:p>
            <a:endParaRPr lang="en-GB" dirty="0"/>
          </a:p>
          <a:p>
            <a:r>
              <a:rPr lang="en-GB" dirty="0"/>
              <a:t>You can find shade under trees, </a:t>
            </a:r>
            <a:br>
              <a:rPr lang="en-GB" dirty="0"/>
            </a:br>
            <a:r>
              <a:rPr lang="en-GB" dirty="0"/>
              <a:t>canopies, umbrellas, or indoors.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333" y="3229761"/>
            <a:ext cx="6308062" cy="319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327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Make Sure You Never Burn</a:t>
            </a:r>
          </a:p>
        </p:txBody>
      </p:sp>
      <p:sp>
        <p:nvSpPr>
          <p:cNvPr id="3" name="Rectangle 2"/>
          <p:cNvSpPr/>
          <p:nvPr/>
        </p:nvSpPr>
        <p:spPr>
          <a:xfrm>
            <a:off x="729842" y="1473201"/>
            <a:ext cx="75683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It’s easy to get sunburnt, even when you’re not expecting to. </a:t>
            </a:r>
          </a:p>
          <a:p>
            <a:endParaRPr lang="en-GB" dirty="0"/>
          </a:p>
          <a:p>
            <a:r>
              <a:rPr lang="en-GB" dirty="0"/>
              <a:t>It’s very important to avoid burning your skin.</a:t>
            </a:r>
          </a:p>
          <a:p>
            <a:endParaRPr lang="en-GB" dirty="0"/>
          </a:p>
          <a:p>
            <a:r>
              <a:rPr lang="en-GB" dirty="0"/>
              <a:t>Because you can’t feel UV rays, it’s easy</a:t>
            </a:r>
            <a:br>
              <a:rPr lang="en-GB" dirty="0"/>
            </a:br>
            <a:r>
              <a:rPr lang="en-GB" dirty="0"/>
              <a:t>to forget that they are there.</a:t>
            </a:r>
          </a:p>
        </p:txBody>
      </p:sp>
      <p:sp>
        <p:nvSpPr>
          <p:cNvPr id="4" name="Rectangle 3"/>
          <p:cNvSpPr/>
          <p:nvPr/>
        </p:nvSpPr>
        <p:spPr>
          <a:xfrm>
            <a:off x="729842" y="3772671"/>
            <a:ext cx="6157519" cy="833663"/>
          </a:xfrm>
          <a:prstGeom prst="rect">
            <a:avLst/>
          </a:prstGeom>
          <a:solidFill>
            <a:srgbClr val="FAB001"/>
          </a:solidFill>
        </p:spPr>
        <p:txBody>
          <a:bodyPr wrap="square" lIns="108000" tIns="108000" rIns="108000" bIns="10800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/>
              <a:t>Remember</a:t>
            </a:r>
            <a:r>
              <a:rPr lang="en-GB" altLang="en-US" sz="2000" dirty="0">
                <a:latin typeface="Sassoon Infant Rg" panose="02000503030000020003" pitchFamily="50" charset="0"/>
              </a:rPr>
              <a:t>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/>
              <a:t>You can still burn on a cloudy day.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231" y="1091896"/>
            <a:ext cx="3736356" cy="553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4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621508"/>
            <a:ext cx="8220075" cy="994306"/>
          </a:xfrm>
        </p:spPr>
        <p:txBody>
          <a:bodyPr/>
          <a:lstStyle/>
          <a:p>
            <a:pPr algn="ctr"/>
            <a:r>
              <a:rPr lang="en-GB" dirty="0"/>
              <a:t>Aim to Cover up with a  T-Shirt, Hat and Sunglasses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63" y="1758429"/>
            <a:ext cx="2607651" cy="56544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167" y="1615814"/>
            <a:ext cx="3143344" cy="56544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68847" y="2114921"/>
            <a:ext cx="30410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A hat with a wide brim will shade your face and neck. </a:t>
            </a:r>
          </a:p>
        </p:txBody>
      </p:sp>
      <p:sp>
        <p:nvSpPr>
          <p:cNvPr id="6" name="Rectangle 5"/>
          <p:cNvSpPr/>
          <p:nvPr/>
        </p:nvSpPr>
        <p:spPr>
          <a:xfrm>
            <a:off x="2968847" y="3061300"/>
            <a:ext cx="32643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Sunglasses can help to protect your eyes from UV rays.</a:t>
            </a:r>
          </a:p>
        </p:txBody>
      </p:sp>
      <p:sp>
        <p:nvSpPr>
          <p:cNvPr id="7" name="Rectangle 6"/>
          <p:cNvSpPr/>
          <p:nvPr/>
        </p:nvSpPr>
        <p:spPr>
          <a:xfrm>
            <a:off x="2968848" y="4007679"/>
            <a:ext cx="32643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Covering up with a T-shirt is a good way to protect your shoulders and upper arms. </a:t>
            </a:r>
          </a:p>
        </p:txBody>
      </p:sp>
      <p:cxnSp>
        <p:nvCxnSpPr>
          <p:cNvPr id="9" name="Straight Arrow Connector 8"/>
          <p:cNvCxnSpPr>
            <a:stCxn id="5" idx="3"/>
          </p:cNvCxnSpPr>
          <p:nvPr/>
        </p:nvCxnSpPr>
        <p:spPr>
          <a:xfrm flipV="1">
            <a:off x="6009856" y="2114921"/>
            <a:ext cx="751671" cy="323166"/>
          </a:xfrm>
          <a:prstGeom prst="straightConnector1">
            <a:avLst/>
          </a:prstGeom>
          <a:ln w="76200">
            <a:solidFill>
              <a:srgbClr val="FAB0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1"/>
          </p:cNvCxnSpPr>
          <p:nvPr/>
        </p:nvCxnSpPr>
        <p:spPr>
          <a:xfrm flipH="1" flipV="1">
            <a:off x="2357661" y="2358280"/>
            <a:ext cx="611186" cy="79807"/>
          </a:xfrm>
          <a:prstGeom prst="straightConnector1">
            <a:avLst/>
          </a:prstGeom>
          <a:ln w="76200">
            <a:solidFill>
              <a:srgbClr val="FAB0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6009855" y="2564147"/>
            <a:ext cx="1255011" cy="946379"/>
          </a:xfrm>
          <a:prstGeom prst="straightConnector1">
            <a:avLst/>
          </a:prstGeom>
          <a:ln w="76200">
            <a:solidFill>
              <a:srgbClr val="FAB0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2122415" y="2666614"/>
            <a:ext cx="846432" cy="710437"/>
          </a:xfrm>
          <a:prstGeom prst="straightConnector1">
            <a:avLst/>
          </a:prstGeom>
          <a:ln w="76200">
            <a:solidFill>
              <a:srgbClr val="FAB0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880376" y="3707631"/>
            <a:ext cx="956652" cy="878041"/>
          </a:xfrm>
          <a:prstGeom prst="straightConnector1">
            <a:avLst/>
          </a:prstGeom>
          <a:ln w="76200">
            <a:solidFill>
              <a:srgbClr val="FAB0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2451015" y="3850246"/>
            <a:ext cx="523622" cy="619100"/>
          </a:xfrm>
          <a:prstGeom prst="straightConnector1">
            <a:avLst/>
          </a:prstGeom>
          <a:ln w="76200">
            <a:solidFill>
              <a:srgbClr val="FAB0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457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621507"/>
            <a:ext cx="8220075" cy="994306"/>
          </a:xfrm>
        </p:spPr>
        <p:txBody>
          <a:bodyPr/>
          <a:lstStyle/>
          <a:p>
            <a:pPr algn="ctr"/>
            <a:r>
              <a:rPr lang="en-GB" dirty="0"/>
              <a:t>Remember, Children Need to Take Extra Care </a:t>
            </a:r>
          </a:p>
        </p:txBody>
      </p:sp>
      <p:sp>
        <p:nvSpPr>
          <p:cNvPr id="3" name="Rectangle 2"/>
          <p:cNvSpPr/>
          <p:nvPr/>
        </p:nvSpPr>
        <p:spPr>
          <a:xfrm>
            <a:off x="764924" y="1712613"/>
            <a:ext cx="760462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Young skin is very delicate and easily damaged by the sun.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Make sure you take extra care to protect </a:t>
            </a:r>
            <a:br>
              <a:rPr lang="en-GB" altLang="en-US" dirty="0"/>
            </a:br>
            <a:r>
              <a:rPr lang="en-GB" altLang="en-US" dirty="0"/>
              <a:t>yourself when playing outside or if you </a:t>
            </a:r>
            <a:br>
              <a:rPr lang="en-GB" altLang="en-US" dirty="0"/>
            </a:br>
            <a:r>
              <a:rPr lang="en-GB" altLang="en-US" dirty="0"/>
              <a:t>are swimming outside.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If you have any young brothers or sisters, </a:t>
            </a:r>
            <a:br>
              <a:rPr lang="en-GB" altLang="en-US" dirty="0"/>
            </a:br>
            <a:r>
              <a:rPr lang="en-GB" altLang="en-US" dirty="0"/>
              <a:t>make sure that they are protected from the sun too!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199" y="2097248"/>
            <a:ext cx="3701002" cy="432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009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621508"/>
            <a:ext cx="8220075" cy="994306"/>
          </a:xfrm>
        </p:spPr>
        <p:txBody>
          <a:bodyPr/>
          <a:lstStyle/>
          <a:p>
            <a:pPr algn="ctr"/>
            <a:r>
              <a:rPr lang="en-GB" dirty="0"/>
              <a:t>Use Sunscreen of a Minimum </a:t>
            </a:r>
            <a:br>
              <a:rPr lang="en-GB" dirty="0"/>
            </a:br>
            <a:r>
              <a:rPr lang="en-GB" dirty="0"/>
              <a:t>of SPF 30</a:t>
            </a:r>
          </a:p>
        </p:txBody>
      </p:sp>
      <p:sp>
        <p:nvSpPr>
          <p:cNvPr id="3" name="Rectangle 2"/>
          <p:cNvSpPr/>
          <p:nvPr/>
        </p:nvSpPr>
        <p:spPr>
          <a:xfrm>
            <a:off x="777508" y="1800293"/>
            <a:ext cx="757945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Sometimes, you may be outside in the sunshine and </a:t>
            </a:r>
            <a:br>
              <a:rPr lang="en-GB" dirty="0"/>
            </a:br>
            <a:r>
              <a:rPr lang="en-GB" dirty="0"/>
              <a:t>here won’t be enough shade or clothing protecting </a:t>
            </a:r>
            <a:br>
              <a:rPr lang="en-GB" dirty="0"/>
            </a:br>
            <a:r>
              <a:rPr lang="en-GB" dirty="0"/>
              <a:t>you from the sun.</a:t>
            </a:r>
          </a:p>
          <a:p>
            <a:endParaRPr lang="en-GB" dirty="0"/>
          </a:p>
          <a:p>
            <a:r>
              <a:rPr lang="en-GB" dirty="0"/>
              <a:t>This is when factor 30 sunscreen, or stronger, should </a:t>
            </a:r>
            <a:br>
              <a:rPr lang="en-GB" dirty="0"/>
            </a:br>
            <a:r>
              <a:rPr lang="en-GB" dirty="0"/>
              <a:t>be used to protect parts of your skin that the sun </a:t>
            </a:r>
            <a:br>
              <a:rPr lang="en-GB" dirty="0"/>
            </a:br>
            <a:r>
              <a:rPr lang="en-GB" dirty="0"/>
              <a:t>can reach. </a:t>
            </a:r>
          </a:p>
          <a:p>
            <a:endParaRPr lang="en-GB" dirty="0"/>
          </a:p>
          <a:p>
            <a:r>
              <a:rPr lang="en-GB" dirty="0"/>
              <a:t>The factor of a sunscreen describes the amount of </a:t>
            </a:r>
            <a:br>
              <a:rPr lang="en-GB" dirty="0"/>
            </a:br>
            <a:r>
              <a:rPr lang="en-GB" dirty="0"/>
              <a:t>Sun Protection Factor (SPF) it provides. The SPF factor </a:t>
            </a:r>
            <a:br>
              <a:rPr lang="en-GB" dirty="0"/>
            </a:br>
            <a:r>
              <a:rPr lang="en-GB" dirty="0"/>
              <a:t>describes the strength of is the sunscreen's ability to </a:t>
            </a:r>
            <a:br>
              <a:rPr lang="en-GB" dirty="0"/>
            </a:br>
            <a:r>
              <a:rPr lang="en-GB" dirty="0"/>
              <a:t>prevent UVB from damaging the skin. SPF 30 provides</a:t>
            </a:r>
            <a:br>
              <a:rPr lang="en-GB" dirty="0"/>
            </a:br>
            <a:r>
              <a:rPr lang="en-GB" dirty="0"/>
              <a:t>30 times more protection from the sun than your </a:t>
            </a:r>
            <a:br>
              <a:rPr lang="en-GB" dirty="0"/>
            </a:br>
            <a:r>
              <a:rPr lang="en-GB" dirty="0"/>
              <a:t>natural skin.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606" y="1317070"/>
            <a:ext cx="2134639" cy="51214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31310" y="4983060"/>
            <a:ext cx="317615" cy="469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7147102" y="4825536"/>
            <a:ext cx="486030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500" b="1" dirty="0">
                <a:solidFill>
                  <a:srgbClr val="F15A25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4903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477</TotalTime>
  <Words>459</Words>
  <Application>Microsoft Office PowerPoint</Application>
  <PresentationFormat>On-screen Show (4:3)</PresentationFormat>
  <Paragraphs>68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Twinkl</vt:lpstr>
      <vt:lpstr>Arial</vt:lpstr>
      <vt:lpstr>Sassoon Infant Rg</vt:lpstr>
      <vt:lpstr>Calibri</vt:lpstr>
      <vt:lpstr>Office Theme</vt:lpstr>
      <vt:lpstr>PowerPoint Presentation</vt:lpstr>
      <vt:lpstr>The Sun</vt:lpstr>
      <vt:lpstr>Your Skin and UV Rays</vt:lpstr>
      <vt:lpstr>Sun Safety Code</vt:lpstr>
      <vt:lpstr>Spend Time in the Shade  between 11 and 3</vt:lpstr>
      <vt:lpstr>Make Sure You Never Burn</vt:lpstr>
      <vt:lpstr>Aim to Cover up with a  T-Shirt, Hat and Sunglasses</vt:lpstr>
      <vt:lpstr>Remember, Children Need to Take Extra Care </vt:lpstr>
      <vt:lpstr>Use Sunscreen of a Minimum  of SPF 30</vt:lpstr>
      <vt:lpstr>True or False?</vt:lpstr>
      <vt:lpstr>Are These Children Being Safe  in the Sun?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Eleanor Cundey</dc:creator>
  <cp:lastModifiedBy>Debi O Brien</cp:lastModifiedBy>
  <cp:revision>26</cp:revision>
  <dcterms:created xsi:type="dcterms:W3CDTF">2019-01-15T10:46:51Z</dcterms:created>
  <dcterms:modified xsi:type="dcterms:W3CDTF">2020-06-02T08:52:02Z</dcterms:modified>
</cp:coreProperties>
</file>