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73" r:id="rId2"/>
    <p:sldId id="258" r:id="rId3"/>
    <p:sldId id="263" r:id="rId4"/>
    <p:sldId id="285" r:id="rId5"/>
    <p:sldId id="264" r:id="rId6"/>
    <p:sldId id="294" r:id="rId7"/>
    <p:sldId id="287" r:id="rId8"/>
    <p:sldId id="295" r:id="rId9"/>
    <p:sldId id="296" r:id="rId10"/>
    <p:sldId id="297" r:id="rId11"/>
    <p:sldId id="298" r:id="rId12"/>
    <p:sldId id="300" r:id="rId13"/>
    <p:sldId id="303" r:id="rId14"/>
    <p:sldId id="288" r:id="rId15"/>
    <p:sldId id="304" r:id="rId16"/>
    <p:sldId id="305" r:id="rId17"/>
    <p:sldId id="268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uffy" panose="020B0603060100000000" charset="0"/>
      <p:regular r:id="rId26"/>
      <p:bold r:id="rId27"/>
      <p:italic r:id="rId28"/>
      <p:boldItalic r:id="rId29"/>
    </p:embeddedFont>
    <p:embeddedFont>
      <p:font typeface="Twinkl" panose="020B0604020202020204" pitchFamily="2" charset="0"/>
      <p:regular r:id="rId30"/>
      <p:bold r:id="rId31"/>
    </p:embeddedFont>
    <p:embeddedFont>
      <p:font typeface="Twinkl SemiBold" pitchFamily="2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03"/>
    <a:srgbClr val="2CB7BC"/>
    <a:srgbClr val="87BD32"/>
    <a:srgbClr val="FFFFFF"/>
    <a:srgbClr val="EFA603"/>
    <a:srgbClr val="009285"/>
    <a:srgbClr val="7E6B58"/>
    <a:srgbClr val="A7BD82"/>
    <a:srgbClr val="C3E48B"/>
    <a:srgbClr val="AED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4" userDrawn="1">
          <p15:clr>
            <a:srgbClr val="FBAE40"/>
          </p15:clr>
        </p15:guide>
        <p15:guide id="2" pos="476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340" userDrawn="1">
          <p15:clr>
            <a:srgbClr val="FBAE40"/>
          </p15:clr>
        </p15:guide>
        <p15:guide id="6" pos="5420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38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  <p15:guide id="3" pos="476" userDrawn="1">
          <p15:clr>
            <a:srgbClr val="FBAE40"/>
          </p15:clr>
        </p15:guide>
        <p15:guide id="4" pos="5284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  <p15:guide id="6" orient="horz" pos="346" userDrawn="1">
          <p15:clr>
            <a:srgbClr val="FBAE40"/>
          </p15:clr>
        </p15:guide>
        <p15:guide id="7" pos="340" userDrawn="1">
          <p15:clr>
            <a:srgbClr val="FBAE40"/>
          </p15:clr>
        </p15:guide>
        <p15:guide id="8" pos="54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66605-71E2-4534-8F9A-FF208DD0A2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1.jp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6639" y="6464797"/>
            <a:ext cx="463911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PE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| Year 1 | Indoor | </a:t>
            </a:r>
            <a:r>
              <a:rPr lang="en-GB" altLang="en-US" sz="800" dirty="0">
                <a:solidFill>
                  <a:schemeClr val="bg1"/>
                </a:solidFill>
                <a:latin typeface="Arial" panose="020B0604020202020204" pitchFamily="34" charset="0"/>
                <a:cs typeface="Tuffy" panose="020B0603060100000000" charset="0"/>
                <a:sym typeface="+mn-ea"/>
              </a:rPr>
              <a:t>Gymnastics: Traditional Tales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| </a:t>
            </a:r>
            <a:r>
              <a:rPr lang="en-GB" altLang="en-US" sz="800" dirty="0">
                <a:solidFill>
                  <a:schemeClr val="bg1"/>
                </a:solidFill>
                <a:latin typeface="Arial" panose="020B0604020202020204" pitchFamily="34" charset="0"/>
                <a:cs typeface="Tuffy" panose="020B0603060100000000" charset="0"/>
              </a:rPr>
              <a:t>The Three Billy Goats Gruff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| Lesson 1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4969" y="3275168"/>
            <a:ext cx="5834062" cy="543989"/>
          </a:xfrm>
        </p:spPr>
        <p:txBody>
          <a:bodyPr/>
          <a:lstStyle/>
          <a:p>
            <a:r>
              <a:rPr lang="en-GB" altLang="en-US" sz="4000" dirty="0">
                <a:latin typeface="Arial" panose="020B0604020202020204" pitchFamily="34" charset="0"/>
                <a:ea typeface="Sassoon Infant Rg" panose="02000503030000020003" charset="0"/>
                <a:cs typeface="Tuffy" panose="020B0603060100000000" charset="0"/>
              </a:rPr>
              <a:t>Gymnastics: </a:t>
            </a:r>
            <a:br>
              <a:rPr lang="en-GB" altLang="en-US" sz="4000" dirty="0">
                <a:latin typeface="Arial" panose="020B0604020202020204" pitchFamily="34" charset="0"/>
                <a:ea typeface="Sassoon Infant Rg" panose="02000503030000020003" charset="0"/>
                <a:cs typeface="Tuffy" panose="020B0603060100000000" charset="0"/>
              </a:rPr>
            </a:br>
            <a:r>
              <a:rPr lang="en-GB" altLang="en-US" sz="4000" dirty="0">
                <a:latin typeface="Arial" panose="020B0604020202020204" pitchFamily="34" charset="0"/>
                <a:ea typeface="Sassoon Infant Rg" panose="02000503030000020003" charset="0"/>
                <a:cs typeface="Tuffy" panose="020B0603060100000000" charset="0"/>
              </a:rPr>
              <a:t>Traditional Tales</a:t>
            </a:r>
            <a:endParaRPr lang="en-GB" altLang="en-US" sz="4000" dirty="0">
              <a:latin typeface="Arial" panose="020B0604020202020204" pitchFamily="34" charset="0"/>
              <a:ea typeface="Tuffy" panose="020B0603060100000000" charset="0"/>
              <a:cs typeface="Sassoon Infant Rg" panose="02000503030000020003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11" y="1179621"/>
            <a:ext cx="2635977" cy="17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9ED107F-9112-470F-9F77-E16EA2EFF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2662" r="18079" b="16803"/>
          <a:stretch/>
        </p:blipFill>
        <p:spPr>
          <a:xfrm>
            <a:off x="520117" y="1303558"/>
            <a:ext cx="8086988" cy="5004963"/>
          </a:xfrm>
          <a:prstGeom prst="roundRect">
            <a:avLst>
              <a:gd name="adj" fmla="val 3024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Balancing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467269-7824-470F-AEFA-42C11151B776}"/>
              </a:ext>
            </a:extLst>
          </p:cNvPr>
          <p:cNvSpPr/>
          <p:nvPr/>
        </p:nvSpPr>
        <p:spPr>
          <a:xfrm>
            <a:off x="520116" y="1370670"/>
            <a:ext cx="8094040" cy="4937851"/>
          </a:xfrm>
          <a:prstGeom prst="roundRect">
            <a:avLst>
              <a:gd name="adj" fmla="val 2566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795ACB-4330-45A0-9558-CD099899AF02}"/>
              </a:ext>
            </a:extLst>
          </p:cNvPr>
          <p:cNvGrpSpPr/>
          <p:nvPr/>
        </p:nvGrpSpPr>
        <p:grpSpPr>
          <a:xfrm>
            <a:off x="5294791" y="1837189"/>
            <a:ext cx="3319365" cy="4471332"/>
            <a:chOff x="5294791" y="1837189"/>
            <a:chExt cx="3319365" cy="447133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583D022-6C04-4B5F-AA18-522E2DCF3436}"/>
                </a:ext>
              </a:extLst>
            </p:cNvPr>
            <p:cNvSpPr/>
            <p:nvPr/>
          </p:nvSpPr>
          <p:spPr>
            <a:xfrm>
              <a:off x="5294791" y="1837189"/>
              <a:ext cx="3319365" cy="4471332"/>
            </a:xfrm>
            <a:custGeom>
              <a:avLst/>
              <a:gdLst>
                <a:gd name="connsiteX0" fmla="*/ 0 w 3319365"/>
                <a:gd name="connsiteY0" fmla="*/ 0 h 4471332"/>
                <a:gd name="connsiteX1" fmla="*/ 654200 w 3319365"/>
                <a:gd name="connsiteY1" fmla="*/ 0 h 4471332"/>
                <a:gd name="connsiteX2" fmla="*/ 1131176 w 3319365"/>
                <a:gd name="connsiteY2" fmla="*/ 0 h 4471332"/>
                <a:gd name="connsiteX3" fmla="*/ 3158778 w 3319365"/>
                <a:gd name="connsiteY3" fmla="*/ 0 h 4471332"/>
                <a:gd name="connsiteX4" fmla="*/ 3319365 w 3319365"/>
                <a:gd name="connsiteY4" fmla="*/ 160587 h 4471332"/>
                <a:gd name="connsiteX5" fmla="*/ 3319365 w 3319365"/>
                <a:gd name="connsiteY5" fmla="*/ 4310745 h 4471332"/>
                <a:gd name="connsiteX6" fmla="*/ 3158778 w 3319365"/>
                <a:gd name="connsiteY6" fmla="*/ 4471332 h 4471332"/>
                <a:gd name="connsiteX7" fmla="*/ 654200 w 3319365"/>
                <a:gd name="connsiteY7" fmla="*/ 4471332 h 4471332"/>
                <a:gd name="connsiteX8" fmla="*/ 654195 w 3319365"/>
                <a:gd name="connsiteY8" fmla="*/ 4471331 h 4471332"/>
                <a:gd name="connsiteX9" fmla="*/ 0 w 3319365"/>
                <a:gd name="connsiteY9" fmla="*/ 4471331 h 447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9365" h="4471332">
                  <a:moveTo>
                    <a:pt x="0" y="0"/>
                  </a:moveTo>
                  <a:lnTo>
                    <a:pt x="654200" y="0"/>
                  </a:lnTo>
                  <a:lnTo>
                    <a:pt x="1131176" y="0"/>
                  </a:lnTo>
                  <a:lnTo>
                    <a:pt x="3158778" y="0"/>
                  </a:lnTo>
                  <a:cubicBezTo>
                    <a:pt x="3247468" y="0"/>
                    <a:pt x="3319365" y="71897"/>
                    <a:pt x="3319365" y="160587"/>
                  </a:cubicBezTo>
                  <a:lnTo>
                    <a:pt x="3319365" y="4310745"/>
                  </a:lnTo>
                  <a:cubicBezTo>
                    <a:pt x="3319365" y="4399435"/>
                    <a:pt x="3247468" y="4471332"/>
                    <a:pt x="3158778" y="4471332"/>
                  </a:cubicBezTo>
                  <a:lnTo>
                    <a:pt x="654200" y="4471332"/>
                  </a:lnTo>
                  <a:lnTo>
                    <a:pt x="654195" y="4471331"/>
                  </a:lnTo>
                  <a:lnTo>
                    <a:pt x="0" y="4471331"/>
                  </a:lnTo>
                  <a:close/>
                </a:path>
              </a:pathLst>
            </a:custGeom>
            <a:solidFill>
              <a:srgbClr val="2CB7BC">
                <a:alpha val="91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6DE1EF-E8F8-4CF1-9E5F-336379D31792}"/>
                </a:ext>
              </a:extLst>
            </p:cNvPr>
            <p:cNvCxnSpPr>
              <a:cxnSpLocks/>
            </p:cNvCxnSpPr>
            <p:nvPr/>
          </p:nvCxnSpPr>
          <p:spPr>
            <a:xfrm>
              <a:off x="5301842" y="2002962"/>
              <a:ext cx="0" cy="4297170"/>
            </a:xfrm>
            <a:prstGeom prst="line">
              <a:avLst/>
            </a:prstGeom>
            <a:ln w="57150">
              <a:solidFill>
                <a:srgbClr val="0092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520118" y="1303558"/>
            <a:ext cx="8094038" cy="699404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pPr algn="ctr"/>
            <a:r>
              <a:rPr lang="en-GB" dirty="0"/>
              <a:t>Now you are going to try some different balances </a:t>
            </a:r>
            <a:br>
              <a:rPr lang="en-GB" dirty="0"/>
            </a:br>
            <a:r>
              <a:rPr lang="en-GB" dirty="0"/>
              <a:t>using the body shapes that you have practised.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0A7F54A-E3E2-4AB0-933B-16FFDF8B57DC}"/>
              </a:ext>
            </a:extLst>
          </p:cNvPr>
          <p:cNvSpPr/>
          <p:nvPr/>
        </p:nvSpPr>
        <p:spPr>
          <a:xfrm>
            <a:off x="2088858" y="2666084"/>
            <a:ext cx="3112316" cy="1123712"/>
          </a:xfrm>
          <a:prstGeom prst="wedgeRoundRectCallout">
            <a:avLst>
              <a:gd name="adj1" fmla="val -57208"/>
              <a:gd name="adj2" fmla="val 22933"/>
              <a:gd name="adj3" fmla="val 16667"/>
            </a:avLst>
          </a:prstGeom>
          <a:solidFill>
            <a:schemeClr val="bg1"/>
          </a:solidFill>
          <a:ln w="38100">
            <a:solidFill>
              <a:srgbClr val="87BD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 balance is when you keep your body </a:t>
            </a:r>
            <a:r>
              <a:rPr lang="en-GB" sz="2000" b="1" dirty="0"/>
              <a:t>still</a:t>
            </a:r>
            <a:r>
              <a:rPr lang="en-GB" sz="2000" dirty="0"/>
              <a:t> in a particular shape.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307402-9CFE-4F40-826A-BC99FCA5C167}"/>
              </a:ext>
            </a:extLst>
          </p:cNvPr>
          <p:cNvSpPr/>
          <p:nvPr/>
        </p:nvSpPr>
        <p:spPr>
          <a:xfrm>
            <a:off x="520118" y="2086852"/>
            <a:ext cx="4681056" cy="467342"/>
          </a:xfrm>
          <a:prstGeom prst="roundRect">
            <a:avLst/>
          </a:prstGeom>
          <a:solidFill>
            <a:srgbClr val="87BD32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/>
              <a:t>                      What is a balance?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BC62A-F74E-4C99-8979-A1344FC100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-3976" r="50807" b="7504"/>
          <a:stretch/>
        </p:blipFill>
        <p:spPr>
          <a:xfrm>
            <a:off x="520116" y="1627464"/>
            <a:ext cx="2885815" cy="4681058"/>
          </a:xfrm>
          <a:prstGeom prst="roundRect">
            <a:avLst>
              <a:gd name="adj" fmla="val 4748"/>
            </a:avLst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39D2CB2-10A2-47EB-9157-0BDA1A12D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0622" y="2827625"/>
            <a:ext cx="2755063" cy="28232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B4408E-30DC-4626-9320-2FDDC56F0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96" y="3474720"/>
            <a:ext cx="2634848" cy="21761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C2D454D-43C8-4DEF-9D17-F777EBBA6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35" y="2466375"/>
            <a:ext cx="2480412" cy="34070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BDC6A2-1AEF-4A72-B0C1-D281CAF54A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30" y="3931367"/>
            <a:ext cx="2565585" cy="183077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E8D1857-499E-45D8-BB3B-674E876CA8D5}"/>
              </a:ext>
            </a:extLst>
          </p:cNvPr>
          <p:cNvGrpSpPr/>
          <p:nvPr/>
        </p:nvGrpSpPr>
        <p:grpSpPr>
          <a:xfrm>
            <a:off x="5320511" y="2714429"/>
            <a:ext cx="3228581" cy="646331"/>
            <a:chOff x="5320511" y="2714429"/>
            <a:chExt cx="3228581" cy="64633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3BB7B97-349B-4B6D-BFD6-D88BB0BDB08F}"/>
                </a:ext>
              </a:extLst>
            </p:cNvPr>
            <p:cNvSpPr/>
            <p:nvPr/>
          </p:nvSpPr>
          <p:spPr>
            <a:xfrm>
              <a:off x="5399092" y="2714429"/>
              <a:ext cx="315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Tense your body to keep your balance </a:t>
              </a:r>
              <a:r>
                <a:rPr lang="en-GB" b="1" dirty="0">
                  <a:solidFill>
                    <a:schemeClr val="bg1"/>
                  </a:solidFill>
                </a:rPr>
                <a:t>still</a:t>
              </a:r>
              <a:r>
                <a:rPr lang="en-GB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FFEB7BE3-071F-403B-9A6D-296A9E38607B}"/>
                </a:ext>
              </a:extLst>
            </p:cNvPr>
            <p:cNvSpPr/>
            <p:nvPr/>
          </p:nvSpPr>
          <p:spPr>
            <a:xfrm rot="5400000">
              <a:off x="5248517" y="2865576"/>
              <a:ext cx="270692" cy="126704"/>
            </a:xfrm>
            <a:prstGeom prst="triangle">
              <a:avLst>
                <a:gd name="adj" fmla="val 49999"/>
              </a:avLst>
            </a:prstGeom>
            <a:solidFill>
              <a:srgbClr val="00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F3A5051-021E-4F57-A555-A68DDEBD773E}"/>
              </a:ext>
            </a:extLst>
          </p:cNvPr>
          <p:cNvGrpSpPr/>
          <p:nvPr/>
        </p:nvGrpSpPr>
        <p:grpSpPr>
          <a:xfrm>
            <a:off x="5320511" y="3776905"/>
            <a:ext cx="3228581" cy="646331"/>
            <a:chOff x="5320511" y="3776905"/>
            <a:chExt cx="3228581" cy="64633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C286A52-9683-4583-AF6D-05777548FE4B}"/>
                </a:ext>
              </a:extLst>
            </p:cNvPr>
            <p:cNvSpPr/>
            <p:nvPr/>
          </p:nvSpPr>
          <p:spPr>
            <a:xfrm>
              <a:off x="5399092" y="3776905"/>
              <a:ext cx="315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Stretch</a:t>
              </a:r>
              <a:r>
                <a:rPr lang="en-GB" dirty="0">
                  <a:solidFill>
                    <a:schemeClr val="bg1"/>
                  </a:solidFill>
                </a:rPr>
                <a:t> the parts of your body as much as you can.</a:t>
              </a: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3FC49D3-36FC-4733-B16B-7670CC198285}"/>
                </a:ext>
              </a:extLst>
            </p:cNvPr>
            <p:cNvSpPr/>
            <p:nvPr/>
          </p:nvSpPr>
          <p:spPr>
            <a:xfrm rot="5400000">
              <a:off x="5248517" y="3914269"/>
              <a:ext cx="270692" cy="126704"/>
            </a:xfrm>
            <a:prstGeom prst="triangle">
              <a:avLst>
                <a:gd name="adj" fmla="val 49999"/>
              </a:avLst>
            </a:prstGeom>
            <a:solidFill>
              <a:srgbClr val="00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386755F-9034-4796-9B38-78FFCE86CEB7}"/>
              </a:ext>
            </a:extLst>
          </p:cNvPr>
          <p:cNvGrpSpPr/>
          <p:nvPr/>
        </p:nvGrpSpPr>
        <p:grpSpPr>
          <a:xfrm>
            <a:off x="5320511" y="4839380"/>
            <a:ext cx="3228581" cy="646331"/>
            <a:chOff x="5320511" y="4839380"/>
            <a:chExt cx="3228581" cy="64633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F7EA23F-6153-499B-AD49-661AF75DC29C}"/>
                </a:ext>
              </a:extLst>
            </p:cNvPr>
            <p:cNvSpPr/>
            <p:nvPr/>
          </p:nvSpPr>
          <p:spPr>
            <a:xfrm>
              <a:off x="5399092" y="4839380"/>
              <a:ext cx="315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Stay</a:t>
              </a:r>
              <a:r>
                <a:rPr lang="en-GB" dirty="0">
                  <a:solidFill>
                    <a:schemeClr val="bg1"/>
                  </a:solidFill>
                </a:rPr>
                <a:t> in your balance for a few seconds. </a:t>
              </a: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5F7371B-7A75-41A9-8AC5-F5790EDBD68D}"/>
                </a:ext>
              </a:extLst>
            </p:cNvPr>
            <p:cNvSpPr/>
            <p:nvPr/>
          </p:nvSpPr>
          <p:spPr>
            <a:xfrm rot="5400000">
              <a:off x="5248517" y="4976745"/>
              <a:ext cx="270692" cy="126704"/>
            </a:xfrm>
            <a:prstGeom prst="triangle">
              <a:avLst>
                <a:gd name="adj" fmla="val 49999"/>
              </a:avLst>
            </a:prstGeom>
            <a:solidFill>
              <a:srgbClr val="0092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73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5A305-FCF2-4226-A597-709C5768A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6743"/>
          <a:stretch/>
        </p:blipFill>
        <p:spPr>
          <a:xfrm>
            <a:off x="509566" y="1308682"/>
            <a:ext cx="8116272" cy="5033395"/>
          </a:xfrm>
          <a:prstGeom prst="roundRect">
            <a:avLst>
              <a:gd name="adj" fmla="val 2334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Balancing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6DEDF-05BF-40ED-8DC4-60F0E4FA722D}"/>
              </a:ext>
            </a:extLst>
          </p:cNvPr>
          <p:cNvGrpSpPr/>
          <p:nvPr/>
        </p:nvGrpSpPr>
        <p:grpSpPr>
          <a:xfrm>
            <a:off x="509566" y="1308682"/>
            <a:ext cx="4005873" cy="5033395"/>
            <a:chOff x="509566" y="1308682"/>
            <a:chExt cx="3977593" cy="50333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CC0363-CBF1-4480-87CE-A9073433A9F9}"/>
                </a:ext>
              </a:extLst>
            </p:cNvPr>
            <p:cNvGrpSpPr/>
            <p:nvPr/>
          </p:nvGrpSpPr>
          <p:grpSpPr>
            <a:xfrm>
              <a:off x="509566" y="1308682"/>
              <a:ext cx="3977593" cy="5033395"/>
              <a:chOff x="509566" y="1308682"/>
              <a:chExt cx="3977593" cy="5033395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043CFFF-AB9C-47EA-8FCB-589DB92E785D}"/>
                  </a:ext>
                </a:extLst>
              </p:cNvPr>
              <p:cNvSpPr/>
              <p:nvPr/>
            </p:nvSpPr>
            <p:spPr>
              <a:xfrm>
                <a:off x="509566" y="1308682"/>
                <a:ext cx="3977593" cy="5033395"/>
              </a:xfrm>
              <a:custGeom>
                <a:avLst/>
                <a:gdLst>
                  <a:gd name="connsiteX0" fmla="*/ 122740 w 2668085"/>
                  <a:gd name="connsiteY0" fmla="*/ 0 h 5033395"/>
                  <a:gd name="connsiteX1" fmla="*/ 522280 w 2668085"/>
                  <a:gd name="connsiteY1" fmla="*/ 0 h 5033395"/>
                  <a:gd name="connsiteX2" fmla="*/ 2023065 w 2668085"/>
                  <a:gd name="connsiteY2" fmla="*/ 0 h 5033395"/>
                  <a:gd name="connsiteX3" fmla="*/ 2668085 w 2668085"/>
                  <a:gd name="connsiteY3" fmla="*/ 0 h 5033395"/>
                  <a:gd name="connsiteX4" fmla="*/ 2668085 w 2668085"/>
                  <a:gd name="connsiteY4" fmla="*/ 5033395 h 5033395"/>
                  <a:gd name="connsiteX5" fmla="*/ 2023065 w 2668085"/>
                  <a:gd name="connsiteY5" fmla="*/ 5033395 h 5033395"/>
                  <a:gd name="connsiteX6" fmla="*/ 522280 w 2668085"/>
                  <a:gd name="connsiteY6" fmla="*/ 5033395 h 5033395"/>
                  <a:gd name="connsiteX7" fmla="*/ 122740 w 2668085"/>
                  <a:gd name="connsiteY7" fmla="*/ 5033395 h 5033395"/>
                  <a:gd name="connsiteX8" fmla="*/ 0 w 2668085"/>
                  <a:gd name="connsiteY8" fmla="*/ 4910655 h 5033395"/>
                  <a:gd name="connsiteX9" fmla="*/ 0 w 2668085"/>
                  <a:gd name="connsiteY9" fmla="*/ 122740 h 5033395"/>
                  <a:gd name="connsiteX10" fmla="*/ 122740 w 2668085"/>
                  <a:gd name="connsiteY10" fmla="*/ 0 h 503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8085" h="5033395">
                    <a:moveTo>
                      <a:pt x="122740" y="0"/>
                    </a:moveTo>
                    <a:lnTo>
                      <a:pt x="522280" y="0"/>
                    </a:lnTo>
                    <a:lnTo>
                      <a:pt x="2023065" y="0"/>
                    </a:lnTo>
                    <a:lnTo>
                      <a:pt x="2668085" y="0"/>
                    </a:lnTo>
                    <a:lnTo>
                      <a:pt x="2668085" y="5033395"/>
                    </a:lnTo>
                    <a:lnTo>
                      <a:pt x="2023065" y="5033395"/>
                    </a:lnTo>
                    <a:lnTo>
                      <a:pt x="522280" y="5033395"/>
                    </a:lnTo>
                    <a:lnTo>
                      <a:pt x="122740" y="5033395"/>
                    </a:lnTo>
                    <a:cubicBezTo>
                      <a:pt x="54953" y="5033395"/>
                      <a:pt x="0" y="4978442"/>
                      <a:pt x="0" y="4910655"/>
                    </a:cubicBezTo>
                    <a:lnTo>
                      <a:pt x="0" y="122740"/>
                    </a:lnTo>
                    <a:cubicBezTo>
                      <a:pt x="0" y="54953"/>
                      <a:pt x="54953" y="0"/>
                      <a:pt x="122740" y="0"/>
                    </a:cubicBezTo>
                    <a:close/>
                  </a:path>
                </a:pathLst>
              </a:custGeom>
              <a:solidFill>
                <a:srgbClr val="FAB003">
                  <a:alpha val="88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6A9F589-0F3C-4913-A87C-395E587D3403}"/>
                  </a:ext>
                </a:extLst>
              </p:cNvPr>
              <p:cNvSpPr/>
              <p:nvPr/>
            </p:nvSpPr>
            <p:spPr>
              <a:xfrm>
                <a:off x="509566" y="1486589"/>
                <a:ext cx="3977593" cy="646331"/>
              </a:xfrm>
              <a:prstGeom prst="rect">
                <a:avLst/>
              </a:prstGeom>
              <a:solidFill>
                <a:srgbClr val="FAB003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Can you balance on your tiptoes </a:t>
                </a:r>
                <a:br>
                  <a:rPr lang="en-GB" dirty="0"/>
                </a:br>
                <a:r>
                  <a:rPr lang="en-GB" dirty="0"/>
                  <a:t>in a star shape? 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705D97-10EB-47DE-8A5C-184C13A1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9" y="2456621"/>
              <a:ext cx="2055964" cy="356175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924B08-FB6C-4C3E-BE5C-F04C4328B5B5}"/>
              </a:ext>
            </a:extLst>
          </p:cNvPr>
          <p:cNvGrpSpPr/>
          <p:nvPr/>
        </p:nvGrpSpPr>
        <p:grpSpPr>
          <a:xfrm>
            <a:off x="507746" y="1308682"/>
            <a:ext cx="2668085" cy="5033395"/>
            <a:chOff x="507746" y="1308682"/>
            <a:chExt cx="2668085" cy="503339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568917D-18F2-4E9B-B2FE-CDD9002ACCB3}"/>
                </a:ext>
              </a:extLst>
            </p:cNvPr>
            <p:cNvGrpSpPr/>
            <p:nvPr/>
          </p:nvGrpSpPr>
          <p:grpSpPr>
            <a:xfrm>
              <a:off x="507746" y="1308682"/>
              <a:ext cx="2668085" cy="5033395"/>
              <a:chOff x="507746" y="1308682"/>
              <a:chExt cx="2668085" cy="5033395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D799856-9753-413A-9C8B-571912ACCFDD}"/>
                  </a:ext>
                </a:extLst>
              </p:cNvPr>
              <p:cNvSpPr/>
              <p:nvPr/>
            </p:nvSpPr>
            <p:spPr>
              <a:xfrm>
                <a:off x="507746" y="1308682"/>
                <a:ext cx="2668085" cy="5033395"/>
              </a:xfrm>
              <a:custGeom>
                <a:avLst/>
                <a:gdLst>
                  <a:gd name="connsiteX0" fmla="*/ 122740 w 2668085"/>
                  <a:gd name="connsiteY0" fmla="*/ 0 h 5033395"/>
                  <a:gd name="connsiteX1" fmla="*/ 522280 w 2668085"/>
                  <a:gd name="connsiteY1" fmla="*/ 0 h 5033395"/>
                  <a:gd name="connsiteX2" fmla="*/ 2023065 w 2668085"/>
                  <a:gd name="connsiteY2" fmla="*/ 0 h 5033395"/>
                  <a:gd name="connsiteX3" fmla="*/ 2668085 w 2668085"/>
                  <a:gd name="connsiteY3" fmla="*/ 0 h 5033395"/>
                  <a:gd name="connsiteX4" fmla="*/ 2668085 w 2668085"/>
                  <a:gd name="connsiteY4" fmla="*/ 5033395 h 5033395"/>
                  <a:gd name="connsiteX5" fmla="*/ 2023065 w 2668085"/>
                  <a:gd name="connsiteY5" fmla="*/ 5033395 h 5033395"/>
                  <a:gd name="connsiteX6" fmla="*/ 522280 w 2668085"/>
                  <a:gd name="connsiteY6" fmla="*/ 5033395 h 5033395"/>
                  <a:gd name="connsiteX7" fmla="*/ 122740 w 2668085"/>
                  <a:gd name="connsiteY7" fmla="*/ 5033395 h 5033395"/>
                  <a:gd name="connsiteX8" fmla="*/ 0 w 2668085"/>
                  <a:gd name="connsiteY8" fmla="*/ 4910655 h 5033395"/>
                  <a:gd name="connsiteX9" fmla="*/ 0 w 2668085"/>
                  <a:gd name="connsiteY9" fmla="*/ 122740 h 5033395"/>
                  <a:gd name="connsiteX10" fmla="*/ 122740 w 2668085"/>
                  <a:gd name="connsiteY10" fmla="*/ 0 h 503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8085" h="5033395">
                    <a:moveTo>
                      <a:pt x="122740" y="0"/>
                    </a:moveTo>
                    <a:lnTo>
                      <a:pt x="522280" y="0"/>
                    </a:lnTo>
                    <a:lnTo>
                      <a:pt x="2023065" y="0"/>
                    </a:lnTo>
                    <a:lnTo>
                      <a:pt x="2668085" y="0"/>
                    </a:lnTo>
                    <a:lnTo>
                      <a:pt x="2668085" y="5033395"/>
                    </a:lnTo>
                    <a:lnTo>
                      <a:pt x="2023065" y="5033395"/>
                    </a:lnTo>
                    <a:lnTo>
                      <a:pt x="522280" y="5033395"/>
                    </a:lnTo>
                    <a:lnTo>
                      <a:pt x="122740" y="5033395"/>
                    </a:lnTo>
                    <a:cubicBezTo>
                      <a:pt x="54953" y="5033395"/>
                      <a:pt x="0" y="4978442"/>
                      <a:pt x="0" y="4910655"/>
                    </a:cubicBezTo>
                    <a:lnTo>
                      <a:pt x="0" y="122740"/>
                    </a:lnTo>
                    <a:cubicBezTo>
                      <a:pt x="0" y="54953"/>
                      <a:pt x="54953" y="0"/>
                      <a:pt x="122740" y="0"/>
                    </a:cubicBezTo>
                    <a:close/>
                  </a:path>
                </a:pathLst>
              </a:custGeom>
              <a:solidFill>
                <a:srgbClr val="2CB7BC">
                  <a:alpha val="86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5217D4-DED7-4DD5-9D51-C76F0EFF9EA1}"/>
                  </a:ext>
                </a:extLst>
              </p:cNvPr>
              <p:cNvSpPr/>
              <p:nvPr/>
            </p:nvSpPr>
            <p:spPr>
              <a:xfrm>
                <a:off x="507746" y="1486589"/>
                <a:ext cx="2668085" cy="923330"/>
              </a:xfrm>
              <a:prstGeom prst="rect">
                <a:avLst/>
              </a:prstGeom>
              <a:solidFill>
                <a:srgbClr val="2CB7BC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Can you balance on your tiptoes in a straight shape? 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DB97F9F-33E0-46A3-910A-4DB1FB4F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421" y="2485420"/>
              <a:ext cx="742662" cy="369141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04F172-1BA7-42F7-BD8C-2C5DC2ED8D02}"/>
              </a:ext>
            </a:extLst>
          </p:cNvPr>
          <p:cNvGrpSpPr/>
          <p:nvPr/>
        </p:nvGrpSpPr>
        <p:grpSpPr>
          <a:xfrm>
            <a:off x="4628561" y="1308682"/>
            <a:ext cx="3999097" cy="5033395"/>
            <a:chOff x="4628561" y="1308682"/>
            <a:chExt cx="3999097" cy="50333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D700D4-90AC-4B05-AABA-5E13123EB729}"/>
                </a:ext>
              </a:extLst>
            </p:cNvPr>
            <p:cNvGrpSpPr/>
            <p:nvPr/>
          </p:nvGrpSpPr>
          <p:grpSpPr>
            <a:xfrm>
              <a:off x="4628561" y="1308682"/>
              <a:ext cx="3999097" cy="5033395"/>
              <a:chOff x="4628561" y="1308682"/>
              <a:chExt cx="3999097" cy="503339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45E08D2-94AA-4287-84CC-B7A512B5278E}"/>
                  </a:ext>
                </a:extLst>
              </p:cNvPr>
              <p:cNvSpPr/>
              <p:nvPr/>
            </p:nvSpPr>
            <p:spPr>
              <a:xfrm>
                <a:off x="4628561" y="1308682"/>
                <a:ext cx="3997277" cy="5033395"/>
              </a:xfrm>
              <a:custGeom>
                <a:avLst/>
                <a:gdLst>
                  <a:gd name="connsiteX0" fmla="*/ 0 w 2668085"/>
                  <a:gd name="connsiteY0" fmla="*/ 0 h 5033395"/>
                  <a:gd name="connsiteX1" fmla="*/ 645020 w 2668085"/>
                  <a:gd name="connsiteY1" fmla="*/ 0 h 5033395"/>
                  <a:gd name="connsiteX2" fmla="*/ 2232527 w 2668085"/>
                  <a:gd name="connsiteY2" fmla="*/ 0 h 5033395"/>
                  <a:gd name="connsiteX3" fmla="*/ 2545345 w 2668085"/>
                  <a:gd name="connsiteY3" fmla="*/ 0 h 5033395"/>
                  <a:gd name="connsiteX4" fmla="*/ 2668085 w 2668085"/>
                  <a:gd name="connsiteY4" fmla="*/ 122740 h 5033395"/>
                  <a:gd name="connsiteX5" fmla="*/ 2668085 w 2668085"/>
                  <a:gd name="connsiteY5" fmla="*/ 4910655 h 5033395"/>
                  <a:gd name="connsiteX6" fmla="*/ 2545345 w 2668085"/>
                  <a:gd name="connsiteY6" fmla="*/ 5033395 h 5033395"/>
                  <a:gd name="connsiteX7" fmla="*/ 2232527 w 2668085"/>
                  <a:gd name="connsiteY7" fmla="*/ 5033395 h 5033395"/>
                  <a:gd name="connsiteX8" fmla="*/ 645020 w 2668085"/>
                  <a:gd name="connsiteY8" fmla="*/ 5033395 h 5033395"/>
                  <a:gd name="connsiteX9" fmla="*/ 0 w 2668085"/>
                  <a:gd name="connsiteY9" fmla="*/ 5033395 h 503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8085" h="5033395">
                    <a:moveTo>
                      <a:pt x="0" y="0"/>
                    </a:moveTo>
                    <a:lnTo>
                      <a:pt x="645020" y="0"/>
                    </a:lnTo>
                    <a:lnTo>
                      <a:pt x="2232527" y="0"/>
                    </a:lnTo>
                    <a:lnTo>
                      <a:pt x="2545345" y="0"/>
                    </a:lnTo>
                    <a:cubicBezTo>
                      <a:pt x="2613132" y="0"/>
                      <a:pt x="2668085" y="54953"/>
                      <a:pt x="2668085" y="122740"/>
                    </a:cubicBezTo>
                    <a:lnTo>
                      <a:pt x="2668085" y="4910655"/>
                    </a:lnTo>
                    <a:cubicBezTo>
                      <a:pt x="2668085" y="4978442"/>
                      <a:pt x="2613132" y="5033395"/>
                      <a:pt x="2545345" y="5033395"/>
                    </a:cubicBezTo>
                    <a:lnTo>
                      <a:pt x="2232527" y="5033395"/>
                    </a:lnTo>
                    <a:lnTo>
                      <a:pt x="645020" y="5033395"/>
                    </a:lnTo>
                    <a:lnTo>
                      <a:pt x="0" y="5033395"/>
                    </a:lnTo>
                    <a:close/>
                  </a:path>
                </a:pathLst>
              </a:custGeom>
              <a:solidFill>
                <a:srgbClr val="FAB003">
                  <a:alpha val="88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5C58A8A-C573-4990-A955-66177E035EF3}"/>
                  </a:ext>
                </a:extLst>
              </p:cNvPr>
              <p:cNvSpPr/>
              <p:nvPr/>
            </p:nvSpPr>
            <p:spPr>
              <a:xfrm>
                <a:off x="4659825" y="1486589"/>
                <a:ext cx="3967833" cy="646331"/>
              </a:xfrm>
              <a:prstGeom prst="rect">
                <a:avLst/>
              </a:prstGeom>
              <a:solidFill>
                <a:srgbClr val="FAB003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Can you lift one leg in your </a:t>
                </a:r>
                <a:br>
                  <a:rPr lang="en-GB" dirty="0"/>
                </a:br>
                <a:r>
                  <a:rPr lang="en-GB" dirty="0"/>
                  <a:t>star shape? 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C0D9EB6-AC0D-484E-8E53-C4C96CF41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7069" y="2644708"/>
              <a:ext cx="2586538" cy="330263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5E5CE3-5E08-4DFC-A915-60F03469C33F}"/>
              </a:ext>
            </a:extLst>
          </p:cNvPr>
          <p:cNvGrpSpPr/>
          <p:nvPr/>
        </p:nvGrpSpPr>
        <p:grpSpPr>
          <a:xfrm>
            <a:off x="3228199" y="1308682"/>
            <a:ext cx="2671726" cy="5033395"/>
            <a:chOff x="3228199" y="1308682"/>
            <a:chExt cx="2671726" cy="503339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34591B-34EC-4000-B745-B2F071153A32}"/>
                </a:ext>
              </a:extLst>
            </p:cNvPr>
            <p:cNvGrpSpPr/>
            <p:nvPr/>
          </p:nvGrpSpPr>
          <p:grpSpPr>
            <a:xfrm>
              <a:off x="3228199" y="1308682"/>
              <a:ext cx="2671726" cy="5033395"/>
              <a:chOff x="3228199" y="1308682"/>
              <a:chExt cx="2671726" cy="503339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5FBF0A3-5E7E-4236-930D-39AA86C5EC8F}"/>
                  </a:ext>
                </a:extLst>
              </p:cNvPr>
              <p:cNvSpPr/>
              <p:nvPr/>
            </p:nvSpPr>
            <p:spPr>
              <a:xfrm>
                <a:off x="3231840" y="1308682"/>
                <a:ext cx="2668085" cy="5033395"/>
              </a:xfrm>
              <a:prstGeom prst="rect">
                <a:avLst/>
              </a:prstGeom>
              <a:solidFill>
                <a:srgbClr val="2CB7BC">
                  <a:alpha val="86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206323F-42DC-4A51-A12D-DD84C750215F}"/>
                  </a:ext>
                </a:extLst>
              </p:cNvPr>
              <p:cNvSpPr/>
              <p:nvPr/>
            </p:nvSpPr>
            <p:spPr>
              <a:xfrm>
                <a:off x="3228199" y="1486589"/>
                <a:ext cx="2671726" cy="646331"/>
              </a:xfrm>
              <a:prstGeom prst="rect">
                <a:avLst/>
              </a:prstGeom>
              <a:solidFill>
                <a:srgbClr val="2CB7BC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Can you lift one leg into an interesting position? 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F718BFA-BB8C-4AE9-80F7-C48C9574D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775" y="2401585"/>
              <a:ext cx="1468491" cy="353761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477E81-FC52-44E1-94EE-F120BE8026E5}"/>
              </a:ext>
            </a:extLst>
          </p:cNvPr>
          <p:cNvGrpSpPr/>
          <p:nvPr/>
        </p:nvGrpSpPr>
        <p:grpSpPr>
          <a:xfrm>
            <a:off x="5954112" y="1308682"/>
            <a:ext cx="2671726" cy="5033395"/>
            <a:chOff x="5954112" y="1308682"/>
            <a:chExt cx="2671726" cy="503339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05BADA-2E2F-4091-93D3-20C1BD7A89B2}"/>
                </a:ext>
              </a:extLst>
            </p:cNvPr>
            <p:cNvGrpSpPr/>
            <p:nvPr/>
          </p:nvGrpSpPr>
          <p:grpSpPr>
            <a:xfrm>
              <a:off x="5954112" y="1308682"/>
              <a:ext cx="2671726" cy="5033395"/>
              <a:chOff x="5954112" y="1308682"/>
              <a:chExt cx="2671726" cy="503339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8AB3783-0D47-4791-91AC-C529DA93DDD5}"/>
                  </a:ext>
                </a:extLst>
              </p:cNvPr>
              <p:cNvSpPr/>
              <p:nvPr/>
            </p:nvSpPr>
            <p:spPr>
              <a:xfrm>
                <a:off x="5957753" y="1308682"/>
                <a:ext cx="2668085" cy="5033395"/>
              </a:xfrm>
              <a:custGeom>
                <a:avLst/>
                <a:gdLst>
                  <a:gd name="connsiteX0" fmla="*/ 0 w 2668085"/>
                  <a:gd name="connsiteY0" fmla="*/ 0 h 5033395"/>
                  <a:gd name="connsiteX1" fmla="*/ 645020 w 2668085"/>
                  <a:gd name="connsiteY1" fmla="*/ 0 h 5033395"/>
                  <a:gd name="connsiteX2" fmla="*/ 2232527 w 2668085"/>
                  <a:gd name="connsiteY2" fmla="*/ 0 h 5033395"/>
                  <a:gd name="connsiteX3" fmla="*/ 2545345 w 2668085"/>
                  <a:gd name="connsiteY3" fmla="*/ 0 h 5033395"/>
                  <a:gd name="connsiteX4" fmla="*/ 2668085 w 2668085"/>
                  <a:gd name="connsiteY4" fmla="*/ 122740 h 5033395"/>
                  <a:gd name="connsiteX5" fmla="*/ 2668085 w 2668085"/>
                  <a:gd name="connsiteY5" fmla="*/ 4910655 h 5033395"/>
                  <a:gd name="connsiteX6" fmla="*/ 2545345 w 2668085"/>
                  <a:gd name="connsiteY6" fmla="*/ 5033395 h 5033395"/>
                  <a:gd name="connsiteX7" fmla="*/ 2232527 w 2668085"/>
                  <a:gd name="connsiteY7" fmla="*/ 5033395 h 5033395"/>
                  <a:gd name="connsiteX8" fmla="*/ 645020 w 2668085"/>
                  <a:gd name="connsiteY8" fmla="*/ 5033395 h 5033395"/>
                  <a:gd name="connsiteX9" fmla="*/ 0 w 2668085"/>
                  <a:gd name="connsiteY9" fmla="*/ 5033395 h 503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8085" h="5033395">
                    <a:moveTo>
                      <a:pt x="0" y="0"/>
                    </a:moveTo>
                    <a:lnTo>
                      <a:pt x="645020" y="0"/>
                    </a:lnTo>
                    <a:lnTo>
                      <a:pt x="2232527" y="0"/>
                    </a:lnTo>
                    <a:lnTo>
                      <a:pt x="2545345" y="0"/>
                    </a:lnTo>
                    <a:cubicBezTo>
                      <a:pt x="2613132" y="0"/>
                      <a:pt x="2668085" y="54953"/>
                      <a:pt x="2668085" y="122740"/>
                    </a:cubicBezTo>
                    <a:lnTo>
                      <a:pt x="2668085" y="4910655"/>
                    </a:lnTo>
                    <a:cubicBezTo>
                      <a:pt x="2668085" y="4978442"/>
                      <a:pt x="2613132" y="5033395"/>
                      <a:pt x="2545345" y="5033395"/>
                    </a:cubicBezTo>
                    <a:lnTo>
                      <a:pt x="2232527" y="5033395"/>
                    </a:lnTo>
                    <a:lnTo>
                      <a:pt x="645020" y="5033395"/>
                    </a:lnTo>
                    <a:lnTo>
                      <a:pt x="0" y="5033395"/>
                    </a:lnTo>
                    <a:close/>
                  </a:path>
                </a:pathLst>
              </a:custGeom>
              <a:solidFill>
                <a:srgbClr val="2CB7BC">
                  <a:alpha val="86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9C835D3-CAAE-428C-A451-DDDBC352B1AB}"/>
                  </a:ext>
                </a:extLst>
              </p:cNvPr>
              <p:cNvSpPr/>
              <p:nvPr/>
            </p:nvSpPr>
            <p:spPr>
              <a:xfrm>
                <a:off x="5954112" y="1486589"/>
                <a:ext cx="2671726" cy="923330"/>
              </a:xfrm>
              <a:prstGeom prst="rect">
                <a:avLst/>
              </a:prstGeom>
              <a:solidFill>
                <a:srgbClr val="2CB7BC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Can you create a tucked shape on a different part of your body? </a:t>
                </a: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78A0B71-6677-4C7D-9F2D-86F593F3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00000">
              <a:off x="6332371" y="3972367"/>
              <a:ext cx="1814418" cy="193716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90EC19-8A35-4DA8-8FF7-6CBA1E9006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8"/>
          <a:stretch/>
        </p:blipFill>
        <p:spPr>
          <a:xfrm>
            <a:off x="0" y="6417578"/>
            <a:ext cx="9144000" cy="440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5963F-9DA2-4EA9-BE26-A4EFA9AF2D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34"/>
          <a:stretch/>
        </p:blipFill>
        <p:spPr>
          <a:xfrm>
            <a:off x="0" y="0"/>
            <a:ext cx="41754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D9AFE-A218-4653-BE10-32A445665A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6"/>
          <a:stretch/>
        </p:blipFill>
        <p:spPr>
          <a:xfrm>
            <a:off x="8676386" y="0"/>
            <a:ext cx="467613" cy="6858000"/>
          </a:xfrm>
          <a:prstGeom prst="rect">
            <a:avLst/>
          </a:prstGeom>
        </p:spPr>
      </p:pic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5A305-FCF2-4226-A597-709C5768A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4" b="6743"/>
          <a:stretch/>
        </p:blipFill>
        <p:spPr>
          <a:xfrm>
            <a:off x="509566" y="1313359"/>
            <a:ext cx="8116272" cy="4869327"/>
          </a:xfrm>
          <a:prstGeom prst="roundRect">
            <a:avLst>
              <a:gd name="adj" fmla="val 2334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Time to Perform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3A8C65-8C52-432B-9031-2B3A7B138F04}"/>
              </a:ext>
            </a:extLst>
          </p:cNvPr>
          <p:cNvSpPr/>
          <p:nvPr/>
        </p:nvSpPr>
        <p:spPr>
          <a:xfrm>
            <a:off x="518791" y="1380442"/>
            <a:ext cx="5815525" cy="646331"/>
          </a:xfrm>
          <a:prstGeom prst="roundRect">
            <a:avLst>
              <a:gd name="adj" fmla="val 0"/>
            </a:avLst>
          </a:prstGeom>
          <a:solidFill>
            <a:srgbClr val="FAB003"/>
          </a:solidFill>
        </p:spPr>
        <p:txBody>
          <a:bodyPr wrap="square" lIns="108000">
            <a:spAutoFit/>
          </a:bodyPr>
          <a:lstStyle/>
          <a:p>
            <a:r>
              <a:rPr lang="en-GB" dirty="0"/>
              <a:t>Now you are going to perform some of the balances that you have practised.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83A83-BAFF-497E-A54B-A6A440E1E0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6" t="8348" r="29" b="7048"/>
          <a:stretch/>
        </p:blipFill>
        <p:spPr>
          <a:xfrm>
            <a:off x="5058561" y="1313358"/>
            <a:ext cx="3548544" cy="4844160"/>
          </a:xfrm>
          <a:prstGeom prst="roundRect">
            <a:avLst>
              <a:gd name="adj" fmla="val 1987"/>
            </a:avLst>
          </a:prstGeom>
        </p:spPr>
      </p:pic>
      <p:pic>
        <p:nvPicPr>
          <p:cNvPr id="27" name="Group Work">
            <a:extLst>
              <a:ext uri="{FF2B5EF4-FFF2-40B4-BE49-F238E27FC236}">
                <a16:creationId xmlns:a16="http://schemas.microsoft.com/office/drawing/2014/main" id="{F41867DF-25C6-4F3E-B96E-18DB3626F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F73AFC-9913-48A8-9297-67C6C5419852}"/>
              </a:ext>
            </a:extLst>
          </p:cNvPr>
          <p:cNvSpPr/>
          <p:nvPr/>
        </p:nvSpPr>
        <p:spPr>
          <a:xfrm>
            <a:off x="518790" y="2033688"/>
            <a:ext cx="8088315" cy="369332"/>
          </a:xfrm>
          <a:prstGeom prst="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You need to choose two different </a:t>
            </a:r>
            <a:r>
              <a:rPr lang="en-GB" b="1" dirty="0">
                <a:solidFill>
                  <a:schemeClr val="bg1"/>
                </a:solidFill>
              </a:rPr>
              <a:t>contrasting</a:t>
            </a:r>
            <a:r>
              <a:rPr lang="en-GB" dirty="0">
                <a:solidFill>
                  <a:schemeClr val="bg1"/>
                </a:solidFill>
              </a:rPr>
              <a:t> balances.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72B1C5-D9C6-4989-88A9-D8673F9EEC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8"/>
          <a:stretch/>
        </p:blipFill>
        <p:spPr>
          <a:xfrm>
            <a:off x="0" y="6417578"/>
            <a:ext cx="9144000" cy="4404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C231D1-6654-4773-9874-4BFF97AF5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34"/>
          <a:stretch/>
        </p:blipFill>
        <p:spPr>
          <a:xfrm>
            <a:off x="0" y="0"/>
            <a:ext cx="417548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15A83A-CBAB-47FD-B8B3-1A217E6B2F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6"/>
          <a:stretch/>
        </p:blipFill>
        <p:spPr>
          <a:xfrm>
            <a:off x="8676386" y="0"/>
            <a:ext cx="467613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CE1F0-C4D5-4F07-943E-D0F650DC52F5}"/>
              </a:ext>
            </a:extLst>
          </p:cNvPr>
          <p:cNvGrpSpPr/>
          <p:nvPr/>
        </p:nvGrpSpPr>
        <p:grpSpPr>
          <a:xfrm>
            <a:off x="1974008" y="2445939"/>
            <a:ext cx="2499920" cy="1760273"/>
            <a:chOff x="3312987" y="4128939"/>
            <a:chExt cx="2499920" cy="176027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0305D23-CC4D-43C9-AA74-4C346F26C3E8}"/>
                </a:ext>
              </a:extLst>
            </p:cNvPr>
            <p:cNvSpPr/>
            <p:nvPr/>
          </p:nvSpPr>
          <p:spPr>
            <a:xfrm>
              <a:off x="3312987" y="4128939"/>
              <a:ext cx="2499920" cy="1760273"/>
            </a:xfrm>
            <a:prstGeom prst="roundRect">
              <a:avLst>
                <a:gd name="adj" fmla="val 4922"/>
              </a:avLst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9C4DDB8-A098-4BF1-83E0-7E9BB341D211}"/>
                </a:ext>
              </a:extLst>
            </p:cNvPr>
            <p:cNvSpPr/>
            <p:nvPr/>
          </p:nvSpPr>
          <p:spPr>
            <a:xfrm>
              <a:off x="3633238" y="4793454"/>
              <a:ext cx="21663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   A big balance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C5973-C3AD-4DAD-BA9F-CF878D9E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977" y="4266100"/>
              <a:ext cx="645744" cy="155560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838B03-84F1-4E49-BFCD-DDC26BD67E49}"/>
              </a:ext>
            </a:extLst>
          </p:cNvPr>
          <p:cNvGrpSpPr/>
          <p:nvPr/>
        </p:nvGrpSpPr>
        <p:grpSpPr>
          <a:xfrm>
            <a:off x="1960646" y="4256575"/>
            <a:ext cx="2499920" cy="1760273"/>
            <a:chOff x="709129" y="4360272"/>
            <a:chExt cx="2499920" cy="176027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5F112A1-249F-4D4A-822A-91E686A173D4}"/>
                </a:ext>
              </a:extLst>
            </p:cNvPr>
            <p:cNvGrpSpPr/>
            <p:nvPr/>
          </p:nvGrpSpPr>
          <p:grpSpPr>
            <a:xfrm>
              <a:off x="709129" y="4360272"/>
              <a:ext cx="2499920" cy="1760273"/>
              <a:chOff x="3312987" y="4128939"/>
              <a:chExt cx="2499920" cy="176027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5F43E7E3-8C6D-43E6-944A-4705CF8A079A}"/>
                  </a:ext>
                </a:extLst>
              </p:cNvPr>
              <p:cNvSpPr/>
              <p:nvPr/>
            </p:nvSpPr>
            <p:spPr>
              <a:xfrm>
                <a:off x="3312987" y="4128939"/>
                <a:ext cx="2499920" cy="1760273"/>
              </a:xfrm>
              <a:prstGeom prst="roundRect">
                <a:avLst>
                  <a:gd name="adj" fmla="val 4922"/>
                </a:avLst>
              </a:prstGeom>
              <a:solidFill>
                <a:srgbClr val="88CCC1"/>
              </a:solidFill>
              <a:ln w="28575">
                <a:solidFill>
                  <a:srgbClr val="27A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487B9AB-0F21-479C-9386-FA3D0B4CCDD4}"/>
                  </a:ext>
                </a:extLst>
              </p:cNvPr>
              <p:cNvSpPr/>
              <p:nvPr/>
            </p:nvSpPr>
            <p:spPr>
              <a:xfrm>
                <a:off x="3329722" y="4409333"/>
                <a:ext cx="246982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A small balance 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AD18E1-BF02-4AEB-8D26-B561DF725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32335">
              <a:off x="1305659" y="4954037"/>
              <a:ext cx="982151" cy="104859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73BA18-7F7B-4A58-808A-005FC1F1D211}"/>
              </a:ext>
            </a:extLst>
          </p:cNvPr>
          <p:cNvGrpSpPr/>
          <p:nvPr/>
        </p:nvGrpSpPr>
        <p:grpSpPr>
          <a:xfrm>
            <a:off x="4681687" y="2445939"/>
            <a:ext cx="2499920" cy="1760273"/>
            <a:chOff x="4681687" y="2511928"/>
            <a:chExt cx="2499920" cy="176027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52D74F-16A0-4055-AC27-AE1CBF167E4E}"/>
                </a:ext>
              </a:extLst>
            </p:cNvPr>
            <p:cNvGrpSpPr/>
            <p:nvPr/>
          </p:nvGrpSpPr>
          <p:grpSpPr>
            <a:xfrm>
              <a:off x="4681687" y="2511928"/>
              <a:ext cx="2499920" cy="1760273"/>
              <a:chOff x="3312987" y="4128939"/>
              <a:chExt cx="2499920" cy="176027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F38A7ACD-48F7-46A2-B27E-7AB927C9CF92}"/>
                  </a:ext>
                </a:extLst>
              </p:cNvPr>
              <p:cNvSpPr/>
              <p:nvPr/>
            </p:nvSpPr>
            <p:spPr>
              <a:xfrm>
                <a:off x="3312987" y="4128939"/>
                <a:ext cx="2499920" cy="1760273"/>
              </a:xfrm>
              <a:prstGeom prst="roundRect">
                <a:avLst>
                  <a:gd name="adj" fmla="val 4922"/>
                </a:avLst>
              </a:prstGeom>
              <a:solidFill>
                <a:srgbClr val="88CCC1"/>
              </a:solidFill>
              <a:ln w="28575">
                <a:solidFill>
                  <a:srgbClr val="27A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B8DCA0-79CE-4AE2-99AB-9BC1B2D582A5}"/>
                  </a:ext>
                </a:extLst>
              </p:cNvPr>
              <p:cNvSpPr/>
              <p:nvPr/>
            </p:nvSpPr>
            <p:spPr>
              <a:xfrm>
                <a:off x="3944795" y="4821979"/>
                <a:ext cx="18547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 A wide balance 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44B1266-A481-4348-8367-DB346A8AA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863" y="2692900"/>
              <a:ext cx="1211784" cy="1547273"/>
            </a:xfrm>
            <a:prstGeom prst="rect">
              <a:avLst/>
            </a:prstGeom>
          </p:spPr>
        </p:pic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5A59389-38F6-4B36-B7E6-9B33504E3948}"/>
              </a:ext>
            </a:extLst>
          </p:cNvPr>
          <p:cNvSpPr/>
          <p:nvPr/>
        </p:nvSpPr>
        <p:spPr>
          <a:xfrm>
            <a:off x="2977545" y="4011533"/>
            <a:ext cx="492847" cy="408623"/>
          </a:xfrm>
          <a:prstGeom prst="roundRect">
            <a:avLst/>
          </a:prstGeom>
          <a:solidFill>
            <a:srgbClr val="FAB003"/>
          </a:solidFill>
          <a:ln w="3810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FFE4AA-795E-4583-B6BD-0B659581A314}"/>
              </a:ext>
            </a:extLst>
          </p:cNvPr>
          <p:cNvGrpSpPr/>
          <p:nvPr/>
        </p:nvGrpSpPr>
        <p:grpSpPr>
          <a:xfrm>
            <a:off x="4681687" y="4256574"/>
            <a:ext cx="2499920" cy="1760273"/>
            <a:chOff x="4681687" y="4360271"/>
            <a:chExt cx="2499920" cy="176027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3E69385-D1A6-4EA1-BFBB-47ADB5A88861}"/>
                </a:ext>
              </a:extLst>
            </p:cNvPr>
            <p:cNvGrpSpPr/>
            <p:nvPr/>
          </p:nvGrpSpPr>
          <p:grpSpPr>
            <a:xfrm>
              <a:off x="4681687" y="4360271"/>
              <a:ext cx="2499920" cy="1760273"/>
              <a:chOff x="3312987" y="4128939"/>
              <a:chExt cx="2499920" cy="1760273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67781A84-039E-4C8E-811D-04C0B2A61301}"/>
                  </a:ext>
                </a:extLst>
              </p:cNvPr>
              <p:cNvSpPr/>
              <p:nvPr/>
            </p:nvSpPr>
            <p:spPr>
              <a:xfrm>
                <a:off x="3312987" y="4128939"/>
                <a:ext cx="2499920" cy="1760273"/>
              </a:xfrm>
              <a:prstGeom prst="roundRect">
                <a:avLst>
                  <a:gd name="adj" fmla="val 4922"/>
                </a:avLst>
              </a:prstGeom>
              <a:solidFill>
                <a:srgbClr val="88CCC1"/>
              </a:solidFill>
              <a:ln w="28575">
                <a:solidFill>
                  <a:srgbClr val="27A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654AB6-01CF-46F5-A3F0-2F653291AD30}"/>
                  </a:ext>
                </a:extLst>
              </p:cNvPr>
              <p:cNvSpPr/>
              <p:nvPr/>
            </p:nvSpPr>
            <p:spPr>
              <a:xfrm>
                <a:off x="3341057" y="4404647"/>
                <a:ext cx="24584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/>
                  <a:t>     A narrow </a:t>
                </a:r>
                <a:r>
                  <a:rPr lang="en-GB" dirty="0"/>
                  <a:t>balance 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B359036-F885-4744-9B8D-5B15FE9E9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364" y="4453173"/>
              <a:ext cx="329698" cy="1638772"/>
            </a:xfrm>
            <a:prstGeom prst="rect">
              <a:avLst/>
            </a:prstGeom>
          </p:spPr>
        </p:pic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7B6A618-C899-4D30-B163-EC5293F64BE0}"/>
              </a:ext>
            </a:extLst>
          </p:cNvPr>
          <p:cNvSpPr/>
          <p:nvPr/>
        </p:nvSpPr>
        <p:spPr>
          <a:xfrm>
            <a:off x="5685224" y="4011533"/>
            <a:ext cx="492847" cy="408623"/>
          </a:xfrm>
          <a:prstGeom prst="roundRect">
            <a:avLst/>
          </a:prstGeom>
          <a:solidFill>
            <a:srgbClr val="FAB003"/>
          </a:solidFill>
          <a:ln w="3810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or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532B9E5-88FD-4888-AFC1-3CA6CA1F2BBF}"/>
              </a:ext>
            </a:extLst>
          </p:cNvPr>
          <p:cNvSpPr/>
          <p:nvPr/>
        </p:nvSpPr>
        <p:spPr>
          <a:xfrm>
            <a:off x="1440531" y="5911224"/>
            <a:ext cx="890650" cy="408623"/>
          </a:xfrm>
          <a:prstGeom prst="roundRect">
            <a:avLst/>
          </a:prstGeom>
          <a:solidFill>
            <a:srgbClr val="FAB003"/>
          </a:solidFill>
          <a:ln w="3810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still</a:t>
            </a:r>
            <a:endParaRPr lang="en-GB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8D0D7E9-F1EB-44E0-AA7A-AEA0FEDC05C6}"/>
              </a:ext>
            </a:extLst>
          </p:cNvPr>
          <p:cNvSpPr/>
          <p:nvPr/>
        </p:nvSpPr>
        <p:spPr>
          <a:xfrm>
            <a:off x="4009516" y="5911224"/>
            <a:ext cx="1112732" cy="408623"/>
          </a:xfrm>
          <a:prstGeom prst="roundRect">
            <a:avLst/>
          </a:prstGeom>
          <a:solidFill>
            <a:srgbClr val="FAB003"/>
          </a:solidFill>
          <a:ln w="3810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stretch</a:t>
            </a:r>
            <a:endParaRPr lang="en-GB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BE18EAE-10F9-4CE8-AC8F-1A19D9BAC09A}"/>
              </a:ext>
            </a:extLst>
          </p:cNvPr>
          <p:cNvSpPr/>
          <p:nvPr/>
        </p:nvSpPr>
        <p:spPr>
          <a:xfrm>
            <a:off x="6889481" y="5911224"/>
            <a:ext cx="890650" cy="408623"/>
          </a:xfrm>
          <a:prstGeom prst="roundRect">
            <a:avLst/>
          </a:prstGeom>
          <a:solidFill>
            <a:srgbClr val="FAB003"/>
          </a:solidFill>
          <a:ln w="3810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stay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9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63" grpId="0" animBg="1"/>
      <p:bldP spid="65" grpId="0" animBg="1"/>
      <p:bldP spid="70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E1633-C3DF-480C-9EEC-32E1C3E04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2"/>
          <a:stretch/>
        </p:blipFill>
        <p:spPr>
          <a:xfrm>
            <a:off x="520117" y="1263264"/>
            <a:ext cx="8086988" cy="5045257"/>
          </a:xfrm>
          <a:prstGeom prst="roundRect">
            <a:avLst>
              <a:gd name="adj" fmla="val 3024"/>
            </a:avLst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815F41-B55C-4881-A209-2DB9C3283534}"/>
              </a:ext>
            </a:extLst>
          </p:cNvPr>
          <p:cNvSpPr/>
          <p:nvPr/>
        </p:nvSpPr>
        <p:spPr>
          <a:xfrm>
            <a:off x="520117" y="1263264"/>
            <a:ext cx="8086988" cy="5045257"/>
          </a:xfrm>
          <a:prstGeom prst="roundRect">
            <a:avLst>
              <a:gd name="adj" fmla="val 2866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20117" y="1395103"/>
            <a:ext cx="8086988" cy="699404"/>
          </a:xfrm>
          <a:prstGeom prst="rect">
            <a:avLst/>
          </a:prstGeom>
          <a:solidFill>
            <a:srgbClr val="87BD32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/>
              <a:t>To cool our bodies down, we are going to move like </a:t>
            </a:r>
            <a:br>
              <a:rPr lang="en-GB" dirty="0"/>
            </a:br>
            <a:r>
              <a:rPr lang="en-GB" dirty="0"/>
              <a:t>the three goats in the story.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Cool-Down: Goats and Troll</a:t>
            </a:r>
          </a:p>
        </p:txBody>
      </p:sp>
      <p:pic>
        <p:nvPicPr>
          <p:cNvPr id="16" name="Whole Class">
            <a:extLst>
              <a:ext uri="{FF2B5EF4-FFF2-40B4-BE49-F238E27FC236}">
                <a16:creationId xmlns:a16="http://schemas.microsoft.com/office/drawing/2014/main" id="{B6842155-6676-4036-B7F7-3299B333D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1A5E7-4632-4053-A340-1ED83AC5B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4" r="33367"/>
          <a:stretch/>
        </p:blipFill>
        <p:spPr>
          <a:xfrm>
            <a:off x="5930782" y="1263264"/>
            <a:ext cx="2676324" cy="9644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7FF7BB-EEFC-4A8B-992D-D5D87C2DDD90}"/>
              </a:ext>
            </a:extLst>
          </p:cNvPr>
          <p:cNvCxnSpPr>
            <a:cxnSpLocks/>
          </p:cNvCxnSpPr>
          <p:nvPr/>
        </p:nvCxnSpPr>
        <p:spPr>
          <a:xfrm flipV="1">
            <a:off x="5402011" y="2950069"/>
            <a:ext cx="0" cy="2450874"/>
          </a:xfrm>
          <a:prstGeom prst="line">
            <a:avLst/>
          </a:prstGeom>
          <a:ln w="57150">
            <a:solidFill>
              <a:srgbClr val="2CB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CE63D-F731-4F0C-B254-8442A0A9F904}"/>
              </a:ext>
            </a:extLst>
          </p:cNvPr>
          <p:cNvSpPr/>
          <p:nvPr/>
        </p:nvSpPr>
        <p:spPr>
          <a:xfrm>
            <a:off x="4010114" y="2175158"/>
            <a:ext cx="2783793" cy="715089"/>
          </a:xfrm>
          <a:prstGeom prst="roundRect">
            <a:avLst/>
          </a:prstGeom>
          <a:solidFill>
            <a:srgbClr val="2CB7BC"/>
          </a:solidFill>
          <a:ln w="38100">
            <a:solidFill>
              <a:srgbClr val="009285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smallest goat moves with tiny, quick steps.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5ED242E-861D-4649-AA43-449E49FEF3F7}"/>
              </a:ext>
            </a:extLst>
          </p:cNvPr>
          <p:cNvCxnSpPr>
            <a:cxnSpLocks/>
          </p:cNvCxnSpPr>
          <p:nvPr/>
        </p:nvCxnSpPr>
        <p:spPr>
          <a:xfrm flipV="1">
            <a:off x="6679817" y="3841182"/>
            <a:ext cx="0" cy="1012828"/>
          </a:xfrm>
          <a:prstGeom prst="line">
            <a:avLst/>
          </a:prstGeom>
          <a:ln w="57150">
            <a:solidFill>
              <a:srgbClr val="2CB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E38B7E-FB95-422B-BD8D-454749D1A13A}"/>
              </a:ext>
            </a:extLst>
          </p:cNvPr>
          <p:cNvSpPr/>
          <p:nvPr/>
        </p:nvSpPr>
        <p:spPr>
          <a:xfrm>
            <a:off x="5645775" y="2985619"/>
            <a:ext cx="2512464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Can you move like the medium-sized goat?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BAB436A-A815-4581-9DDA-271593F5A0DA}"/>
              </a:ext>
            </a:extLst>
          </p:cNvPr>
          <p:cNvCxnSpPr>
            <a:cxnSpLocks/>
          </p:cNvCxnSpPr>
          <p:nvPr/>
        </p:nvCxnSpPr>
        <p:spPr>
          <a:xfrm flipV="1">
            <a:off x="4034150" y="3737913"/>
            <a:ext cx="0" cy="1030640"/>
          </a:xfrm>
          <a:prstGeom prst="line">
            <a:avLst/>
          </a:prstGeom>
          <a:ln w="57150">
            <a:solidFill>
              <a:srgbClr val="2CB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1093630-F975-4C12-B4B5-86B094444D41}"/>
              </a:ext>
            </a:extLst>
          </p:cNvPr>
          <p:cNvSpPr/>
          <p:nvPr/>
        </p:nvSpPr>
        <p:spPr>
          <a:xfrm>
            <a:off x="1979463" y="2962016"/>
            <a:ext cx="3217339" cy="715089"/>
          </a:xfrm>
          <a:prstGeom prst="roundRect">
            <a:avLst/>
          </a:prstGeom>
          <a:solidFill>
            <a:srgbClr val="2CB7BC"/>
          </a:solidFill>
          <a:ln w="38100">
            <a:solidFill>
              <a:srgbClr val="009285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biggest goat moves more slowly with giant steps.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CC9D1B-0725-4986-BACC-746C7E78DB05}"/>
              </a:ext>
            </a:extLst>
          </p:cNvPr>
          <p:cNvGrpSpPr/>
          <p:nvPr/>
        </p:nvGrpSpPr>
        <p:grpSpPr>
          <a:xfrm>
            <a:off x="520114" y="1395103"/>
            <a:ext cx="8086991" cy="684683"/>
            <a:chOff x="520114" y="1395103"/>
            <a:chExt cx="8086991" cy="68468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64C480E-B34B-47A1-8288-4F3A3CCE0BC2}"/>
                </a:ext>
              </a:extLst>
            </p:cNvPr>
            <p:cNvSpPr/>
            <p:nvPr/>
          </p:nvSpPr>
          <p:spPr>
            <a:xfrm>
              <a:off x="520114" y="1395103"/>
              <a:ext cx="8086991" cy="684683"/>
            </a:xfrm>
            <a:prstGeom prst="rect">
              <a:avLst/>
            </a:prstGeom>
            <a:solidFill>
              <a:srgbClr val="87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1BAA2A-21EE-4D8A-A505-93E9A73B0195}"/>
                </a:ext>
              </a:extLst>
            </p:cNvPr>
            <p:cNvSpPr/>
            <p:nvPr/>
          </p:nvSpPr>
          <p:spPr>
            <a:xfrm>
              <a:off x="520115" y="1560515"/>
              <a:ext cx="8086989" cy="369332"/>
            </a:xfrm>
            <a:prstGeom prst="rect">
              <a:avLst/>
            </a:prstGeom>
            <a:solidFill>
              <a:srgbClr val="FAB00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When you hear the words of the troll, you need to freeze.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74FFC8D-77BC-4272-8285-90BE506D9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8" y="3750202"/>
            <a:ext cx="5110385" cy="26005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30B963-38BF-4BC4-BB33-18DFC7902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9"/>
          <a:stretch/>
        </p:blipFill>
        <p:spPr>
          <a:xfrm flipH="1">
            <a:off x="-306222" y="2208745"/>
            <a:ext cx="2378861" cy="4634153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6F96154-9D7A-40AB-A3D6-B03FEE19859C}"/>
              </a:ext>
            </a:extLst>
          </p:cNvPr>
          <p:cNvSpPr/>
          <p:nvPr/>
        </p:nvSpPr>
        <p:spPr>
          <a:xfrm>
            <a:off x="1052275" y="4650140"/>
            <a:ext cx="3166735" cy="750804"/>
          </a:xfrm>
          <a:prstGeom prst="wedgeRoundRectCallout">
            <a:avLst>
              <a:gd name="adj1" fmla="val -36875"/>
              <a:gd name="adj2" fmla="val -119428"/>
              <a:gd name="adj3" fmla="val 16667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Who’s that trip-trapping over my bridge?</a:t>
            </a:r>
          </a:p>
        </p:txBody>
      </p:sp>
    </p:spTree>
    <p:extLst>
      <p:ext uri="{BB962C8B-B14F-4D97-AF65-F5344CB8AC3E}">
        <p14:creationId xmlns:p14="http://schemas.microsoft.com/office/powerpoint/2010/main" val="30121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5" grpId="0" animBg="1"/>
      <p:bldP spid="54" grpId="0" animBg="1"/>
      <p:bldP spid="5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Review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5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B2DEF-DAD2-49B3-9262-2CFFC65F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/>
          <a:stretch/>
        </p:blipFill>
        <p:spPr>
          <a:xfrm>
            <a:off x="520118" y="1353892"/>
            <a:ext cx="8094038" cy="4996131"/>
          </a:xfrm>
          <a:prstGeom prst="roundRect">
            <a:avLst>
              <a:gd name="adj" fmla="val 340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latin typeface="Twinkl" pitchFamily="50" charset="0"/>
              </a:rPr>
              <a:t>Different Body Shapes</a:t>
            </a:r>
            <a:endParaRPr lang="en-GB" sz="3600" dirty="0"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80F35D-747A-4534-A0CA-B603666DB19E}"/>
              </a:ext>
            </a:extLst>
          </p:cNvPr>
          <p:cNvGrpSpPr/>
          <p:nvPr/>
        </p:nvGrpSpPr>
        <p:grpSpPr>
          <a:xfrm>
            <a:off x="718892" y="2167558"/>
            <a:ext cx="2499920" cy="3736286"/>
            <a:chOff x="718892" y="2297413"/>
            <a:chExt cx="2499920" cy="37362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17DA93B-86F8-42BF-8A25-CC1F641B8473}"/>
                </a:ext>
              </a:extLst>
            </p:cNvPr>
            <p:cNvSpPr/>
            <p:nvPr/>
          </p:nvSpPr>
          <p:spPr>
            <a:xfrm>
              <a:off x="718892" y="2297413"/>
              <a:ext cx="2499920" cy="3736286"/>
            </a:xfrm>
            <a:prstGeom prst="roundRect">
              <a:avLst/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930B1B-C8AD-4BD4-9483-5E369823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713" y="2596244"/>
              <a:ext cx="1819552" cy="267785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623E7-CAC2-425C-A9EF-76C717A49995}"/>
              </a:ext>
            </a:extLst>
          </p:cNvPr>
          <p:cNvGrpSpPr/>
          <p:nvPr/>
        </p:nvGrpSpPr>
        <p:grpSpPr>
          <a:xfrm>
            <a:off x="3322518" y="2167558"/>
            <a:ext cx="2499920" cy="3736286"/>
            <a:chOff x="3322518" y="2297413"/>
            <a:chExt cx="2499920" cy="37362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D41FEBC-C069-4627-B83C-DAE6AF284040}"/>
                </a:ext>
              </a:extLst>
            </p:cNvPr>
            <p:cNvSpPr/>
            <p:nvPr/>
          </p:nvSpPr>
          <p:spPr>
            <a:xfrm>
              <a:off x="3322518" y="2297413"/>
              <a:ext cx="2499920" cy="3736286"/>
            </a:xfrm>
            <a:prstGeom prst="roundRect">
              <a:avLst/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BEF334-097A-4B1F-A026-E50598B5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423" y="3753899"/>
              <a:ext cx="1483172" cy="15835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6A4883-9681-4B4C-ADD8-F3AAB1A61D4B}"/>
              </a:ext>
            </a:extLst>
          </p:cNvPr>
          <p:cNvGrpSpPr/>
          <p:nvPr/>
        </p:nvGrpSpPr>
        <p:grpSpPr>
          <a:xfrm>
            <a:off x="5929670" y="2167558"/>
            <a:ext cx="2499920" cy="3736286"/>
            <a:chOff x="5929670" y="2297413"/>
            <a:chExt cx="2499920" cy="37362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3CF5985-D4AB-430C-AC82-56DE6CEB35CF}"/>
                </a:ext>
              </a:extLst>
            </p:cNvPr>
            <p:cNvSpPr/>
            <p:nvPr/>
          </p:nvSpPr>
          <p:spPr>
            <a:xfrm>
              <a:off x="5929670" y="2297413"/>
              <a:ext cx="2499920" cy="3736286"/>
            </a:xfrm>
            <a:prstGeom prst="roundRect">
              <a:avLst/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538313-963D-460E-AF53-8FBA7EF46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176" y="2459369"/>
              <a:ext cx="845826" cy="295160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20118" y="1303558"/>
            <a:ext cx="8094038" cy="699404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Here are the shapes that you made with your body in today’s lesson.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Tell your partner what each shape is called. </a:t>
            </a:r>
          </a:p>
        </p:txBody>
      </p:sp>
      <p:pic>
        <p:nvPicPr>
          <p:cNvPr id="28" name="Talking Partners">
            <a:extLst>
              <a:ext uri="{FF2B5EF4-FFF2-40B4-BE49-F238E27FC236}">
                <a16:creationId xmlns:a16="http://schemas.microsoft.com/office/drawing/2014/main" id="{56F2D790-7A84-4A9E-839F-A36B7A441A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872DB95-E718-41D9-AF71-67D2E5023E0D}"/>
              </a:ext>
            </a:extLst>
          </p:cNvPr>
          <p:cNvSpPr/>
          <p:nvPr/>
        </p:nvSpPr>
        <p:spPr>
          <a:xfrm>
            <a:off x="1588028" y="5386108"/>
            <a:ext cx="75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9285"/>
                </a:solidFill>
              </a:rPr>
              <a:t>star</a:t>
            </a:r>
            <a:endParaRPr lang="en-GB" b="1" dirty="0">
              <a:solidFill>
                <a:srgbClr val="009285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3632D2-7E26-4418-92AC-73EF35F2C643}"/>
              </a:ext>
            </a:extLst>
          </p:cNvPr>
          <p:cNvSpPr/>
          <p:nvPr/>
        </p:nvSpPr>
        <p:spPr>
          <a:xfrm>
            <a:off x="4174181" y="5386108"/>
            <a:ext cx="790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9285"/>
                </a:solidFill>
              </a:rPr>
              <a:t>tuck</a:t>
            </a:r>
            <a:endParaRPr lang="en-GB" b="1" dirty="0">
              <a:solidFill>
                <a:srgbClr val="00928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8BCF05-6C80-4726-A693-DE5BD31B4CD1}"/>
              </a:ext>
            </a:extLst>
          </p:cNvPr>
          <p:cNvSpPr/>
          <p:nvPr/>
        </p:nvSpPr>
        <p:spPr>
          <a:xfrm>
            <a:off x="6549697" y="5386108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9285"/>
                </a:solidFill>
              </a:rPr>
              <a:t>straight</a:t>
            </a:r>
            <a:endParaRPr lang="en-GB" b="1" dirty="0">
              <a:solidFill>
                <a:srgbClr val="009285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A396513-9C9D-4F4C-8A96-64767504204E}"/>
              </a:ext>
            </a:extLst>
          </p:cNvPr>
          <p:cNvSpPr/>
          <p:nvPr/>
        </p:nvSpPr>
        <p:spPr>
          <a:xfrm>
            <a:off x="718891" y="4531306"/>
            <a:ext cx="7710700" cy="408623"/>
          </a:xfrm>
          <a:prstGeom prst="roundRect">
            <a:avLst/>
          </a:prstGeom>
          <a:solidFill>
            <a:srgbClr val="FAB003"/>
          </a:solidFill>
          <a:ln w="1905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Did you name each shape correctly? </a:t>
            </a:r>
          </a:p>
        </p:txBody>
      </p:sp>
    </p:spTree>
    <p:extLst>
      <p:ext uri="{BB962C8B-B14F-4D97-AF65-F5344CB8AC3E}">
        <p14:creationId xmlns:p14="http://schemas.microsoft.com/office/powerpoint/2010/main" val="21374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9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5A305-FCF2-4226-A597-709C5768A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6743"/>
          <a:stretch/>
        </p:blipFill>
        <p:spPr>
          <a:xfrm>
            <a:off x="509566" y="1308682"/>
            <a:ext cx="8116272" cy="5033395"/>
          </a:xfrm>
          <a:prstGeom prst="roundRect">
            <a:avLst>
              <a:gd name="adj" fmla="val 2334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Contrasts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C54B0B-7B5D-428A-A625-685DAA4C877F}"/>
              </a:ext>
            </a:extLst>
          </p:cNvPr>
          <p:cNvSpPr/>
          <p:nvPr/>
        </p:nvSpPr>
        <p:spPr>
          <a:xfrm>
            <a:off x="511571" y="1303558"/>
            <a:ext cx="8110528" cy="699404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Here are pictures of some of the </a:t>
            </a:r>
            <a:r>
              <a:rPr lang="en-GB" b="1" dirty="0">
                <a:solidFill>
                  <a:schemeClr val="bg1"/>
                </a:solidFill>
              </a:rPr>
              <a:t>contrasting</a:t>
            </a:r>
            <a:r>
              <a:rPr lang="en-GB" dirty="0">
                <a:solidFill>
                  <a:schemeClr val="bg1"/>
                </a:solidFill>
              </a:rPr>
              <a:t> balances that you might have performed today. </a:t>
            </a:r>
          </a:p>
        </p:txBody>
      </p:sp>
      <p:pic>
        <p:nvPicPr>
          <p:cNvPr id="27" name="Talking Partners">
            <a:extLst>
              <a:ext uri="{FF2B5EF4-FFF2-40B4-BE49-F238E27FC236}">
                <a16:creationId xmlns:a16="http://schemas.microsoft.com/office/drawing/2014/main" id="{F2CD4DA7-8549-47AB-B332-C59FBA76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3FCFCBC-5B46-425D-804B-19D0A07ED357}"/>
              </a:ext>
            </a:extLst>
          </p:cNvPr>
          <p:cNvSpPr/>
          <p:nvPr/>
        </p:nvSpPr>
        <p:spPr>
          <a:xfrm>
            <a:off x="520118" y="2117495"/>
            <a:ext cx="8094038" cy="422405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Which word would you match to each balance?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D92B4B-02AA-4524-ABE6-668DA92F609D}"/>
              </a:ext>
            </a:extLst>
          </p:cNvPr>
          <p:cNvGrpSpPr/>
          <p:nvPr/>
        </p:nvGrpSpPr>
        <p:grpSpPr>
          <a:xfrm>
            <a:off x="2554905" y="2647707"/>
            <a:ext cx="1976582" cy="3543368"/>
            <a:chOff x="2554905" y="2597373"/>
            <a:chExt cx="1976582" cy="35433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754CAB6-6BE1-4D28-9FD3-CEE5975756F8}"/>
                </a:ext>
              </a:extLst>
            </p:cNvPr>
            <p:cNvSpPr/>
            <p:nvPr/>
          </p:nvSpPr>
          <p:spPr>
            <a:xfrm>
              <a:off x="2554905" y="2597373"/>
              <a:ext cx="1976582" cy="3543368"/>
            </a:xfrm>
            <a:prstGeom prst="rect">
              <a:avLst/>
            </a:prstGeom>
            <a:solidFill>
              <a:srgbClr val="FAB003">
                <a:alpha val="88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6F9337-C53B-46E3-B5D5-F23C71D38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187" y="3765125"/>
              <a:ext cx="1201861" cy="165085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936CC6-5E37-408C-B1F9-F823F052A85B}"/>
              </a:ext>
            </a:extLst>
          </p:cNvPr>
          <p:cNvGrpSpPr/>
          <p:nvPr/>
        </p:nvGrpSpPr>
        <p:grpSpPr>
          <a:xfrm>
            <a:off x="509567" y="2647707"/>
            <a:ext cx="1985806" cy="3543368"/>
            <a:chOff x="509567" y="2597373"/>
            <a:chExt cx="1985806" cy="35433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43CFFF-AB9C-47EA-8FCB-589DB92E785D}"/>
                </a:ext>
              </a:extLst>
            </p:cNvPr>
            <p:cNvSpPr/>
            <p:nvPr/>
          </p:nvSpPr>
          <p:spPr>
            <a:xfrm>
              <a:off x="509567" y="2597373"/>
              <a:ext cx="1985806" cy="3543368"/>
            </a:xfrm>
            <a:custGeom>
              <a:avLst/>
              <a:gdLst>
                <a:gd name="connsiteX0" fmla="*/ 122740 w 2668085"/>
                <a:gd name="connsiteY0" fmla="*/ 0 h 5033395"/>
                <a:gd name="connsiteX1" fmla="*/ 522280 w 2668085"/>
                <a:gd name="connsiteY1" fmla="*/ 0 h 5033395"/>
                <a:gd name="connsiteX2" fmla="*/ 2023065 w 2668085"/>
                <a:gd name="connsiteY2" fmla="*/ 0 h 5033395"/>
                <a:gd name="connsiteX3" fmla="*/ 2668085 w 2668085"/>
                <a:gd name="connsiteY3" fmla="*/ 0 h 5033395"/>
                <a:gd name="connsiteX4" fmla="*/ 2668085 w 2668085"/>
                <a:gd name="connsiteY4" fmla="*/ 5033395 h 5033395"/>
                <a:gd name="connsiteX5" fmla="*/ 2023065 w 2668085"/>
                <a:gd name="connsiteY5" fmla="*/ 5033395 h 5033395"/>
                <a:gd name="connsiteX6" fmla="*/ 522280 w 2668085"/>
                <a:gd name="connsiteY6" fmla="*/ 5033395 h 5033395"/>
                <a:gd name="connsiteX7" fmla="*/ 122740 w 2668085"/>
                <a:gd name="connsiteY7" fmla="*/ 5033395 h 5033395"/>
                <a:gd name="connsiteX8" fmla="*/ 0 w 2668085"/>
                <a:gd name="connsiteY8" fmla="*/ 4910655 h 5033395"/>
                <a:gd name="connsiteX9" fmla="*/ 0 w 2668085"/>
                <a:gd name="connsiteY9" fmla="*/ 122740 h 5033395"/>
                <a:gd name="connsiteX10" fmla="*/ 122740 w 2668085"/>
                <a:gd name="connsiteY10" fmla="*/ 0 h 503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8085" h="5033395">
                  <a:moveTo>
                    <a:pt x="122740" y="0"/>
                  </a:moveTo>
                  <a:lnTo>
                    <a:pt x="522280" y="0"/>
                  </a:lnTo>
                  <a:lnTo>
                    <a:pt x="2023065" y="0"/>
                  </a:lnTo>
                  <a:lnTo>
                    <a:pt x="2668085" y="0"/>
                  </a:lnTo>
                  <a:lnTo>
                    <a:pt x="2668085" y="5033395"/>
                  </a:lnTo>
                  <a:lnTo>
                    <a:pt x="2023065" y="5033395"/>
                  </a:lnTo>
                  <a:lnTo>
                    <a:pt x="522280" y="5033395"/>
                  </a:lnTo>
                  <a:lnTo>
                    <a:pt x="122740" y="5033395"/>
                  </a:lnTo>
                  <a:cubicBezTo>
                    <a:pt x="54953" y="5033395"/>
                    <a:pt x="0" y="4978442"/>
                    <a:pt x="0" y="4910655"/>
                  </a:cubicBezTo>
                  <a:lnTo>
                    <a:pt x="0" y="122740"/>
                  </a:lnTo>
                  <a:cubicBezTo>
                    <a:pt x="0" y="54953"/>
                    <a:pt x="54953" y="0"/>
                    <a:pt x="122740" y="0"/>
                  </a:cubicBezTo>
                  <a:close/>
                </a:path>
              </a:pathLst>
            </a:custGeom>
            <a:solidFill>
              <a:srgbClr val="FAB003">
                <a:alpha val="88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70563C-9BCD-4C16-BD63-4A0EA40A5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76" y="4036501"/>
              <a:ext cx="1828304" cy="124286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6D097B-16D6-4AF7-B391-C3B973134C3B}"/>
              </a:ext>
            </a:extLst>
          </p:cNvPr>
          <p:cNvGrpSpPr/>
          <p:nvPr/>
        </p:nvGrpSpPr>
        <p:grpSpPr>
          <a:xfrm>
            <a:off x="4603702" y="2647707"/>
            <a:ext cx="1976582" cy="3543368"/>
            <a:chOff x="4603702" y="2597373"/>
            <a:chExt cx="1976582" cy="35433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3BAC94-125C-443D-94B2-47BCE64D385F}"/>
                </a:ext>
              </a:extLst>
            </p:cNvPr>
            <p:cNvSpPr/>
            <p:nvPr/>
          </p:nvSpPr>
          <p:spPr>
            <a:xfrm>
              <a:off x="4603702" y="2597373"/>
              <a:ext cx="1976582" cy="3543368"/>
            </a:xfrm>
            <a:prstGeom prst="rect">
              <a:avLst/>
            </a:prstGeom>
            <a:solidFill>
              <a:srgbClr val="FAB003">
                <a:alpha val="88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6C6FE4D-2DF6-48BC-AE52-90FD0D5B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466" y="4322759"/>
              <a:ext cx="1437513" cy="118725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0B9FCC-4900-4F3E-88F9-3203B20DFB1A}"/>
              </a:ext>
            </a:extLst>
          </p:cNvPr>
          <p:cNvGrpSpPr/>
          <p:nvPr/>
        </p:nvGrpSpPr>
        <p:grpSpPr>
          <a:xfrm>
            <a:off x="6648628" y="2647707"/>
            <a:ext cx="1977210" cy="3543368"/>
            <a:chOff x="6648628" y="2597373"/>
            <a:chExt cx="1977210" cy="35433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5E08D2-94AA-4287-84CC-B7A512B5278E}"/>
                </a:ext>
              </a:extLst>
            </p:cNvPr>
            <p:cNvSpPr/>
            <p:nvPr/>
          </p:nvSpPr>
          <p:spPr>
            <a:xfrm>
              <a:off x="6648628" y="2597373"/>
              <a:ext cx="1977210" cy="3543368"/>
            </a:xfrm>
            <a:custGeom>
              <a:avLst/>
              <a:gdLst>
                <a:gd name="connsiteX0" fmla="*/ 0 w 2668085"/>
                <a:gd name="connsiteY0" fmla="*/ 0 h 5033395"/>
                <a:gd name="connsiteX1" fmla="*/ 645020 w 2668085"/>
                <a:gd name="connsiteY1" fmla="*/ 0 h 5033395"/>
                <a:gd name="connsiteX2" fmla="*/ 2232527 w 2668085"/>
                <a:gd name="connsiteY2" fmla="*/ 0 h 5033395"/>
                <a:gd name="connsiteX3" fmla="*/ 2545345 w 2668085"/>
                <a:gd name="connsiteY3" fmla="*/ 0 h 5033395"/>
                <a:gd name="connsiteX4" fmla="*/ 2668085 w 2668085"/>
                <a:gd name="connsiteY4" fmla="*/ 122740 h 5033395"/>
                <a:gd name="connsiteX5" fmla="*/ 2668085 w 2668085"/>
                <a:gd name="connsiteY5" fmla="*/ 4910655 h 5033395"/>
                <a:gd name="connsiteX6" fmla="*/ 2545345 w 2668085"/>
                <a:gd name="connsiteY6" fmla="*/ 5033395 h 5033395"/>
                <a:gd name="connsiteX7" fmla="*/ 2232527 w 2668085"/>
                <a:gd name="connsiteY7" fmla="*/ 5033395 h 5033395"/>
                <a:gd name="connsiteX8" fmla="*/ 645020 w 2668085"/>
                <a:gd name="connsiteY8" fmla="*/ 5033395 h 5033395"/>
                <a:gd name="connsiteX9" fmla="*/ 0 w 2668085"/>
                <a:gd name="connsiteY9" fmla="*/ 5033395 h 503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8085" h="5033395">
                  <a:moveTo>
                    <a:pt x="0" y="0"/>
                  </a:moveTo>
                  <a:lnTo>
                    <a:pt x="645020" y="0"/>
                  </a:lnTo>
                  <a:lnTo>
                    <a:pt x="2232527" y="0"/>
                  </a:lnTo>
                  <a:lnTo>
                    <a:pt x="2545345" y="0"/>
                  </a:lnTo>
                  <a:cubicBezTo>
                    <a:pt x="2613132" y="0"/>
                    <a:pt x="2668085" y="54953"/>
                    <a:pt x="2668085" y="122740"/>
                  </a:cubicBezTo>
                  <a:lnTo>
                    <a:pt x="2668085" y="4910655"/>
                  </a:lnTo>
                  <a:cubicBezTo>
                    <a:pt x="2668085" y="4978442"/>
                    <a:pt x="2613132" y="5033395"/>
                    <a:pt x="2545345" y="5033395"/>
                  </a:cubicBezTo>
                  <a:lnTo>
                    <a:pt x="2232527" y="5033395"/>
                  </a:lnTo>
                  <a:lnTo>
                    <a:pt x="645020" y="5033395"/>
                  </a:lnTo>
                  <a:lnTo>
                    <a:pt x="0" y="5033395"/>
                  </a:lnTo>
                  <a:close/>
                </a:path>
              </a:pathLst>
            </a:custGeom>
            <a:solidFill>
              <a:srgbClr val="FAB003">
                <a:alpha val="88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0DBC88-F360-4DFE-BA37-C8907B201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00000">
              <a:off x="7075623" y="4369057"/>
              <a:ext cx="1024377" cy="1093679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0A91A4F-2712-42AB-8EB9-2444DA7291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8"/>
          <a:stretch/>
        </p:blipFill>
        <p:spPr>
          <a:xfrm>
            <a:off x="0" y="6417578"/>
            <a:ext cx="9144000" cy="4404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9C2E174-A923-46E4-AE76-277D7D8960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34"/>
          <a:stretch/>
        </p:blipFill>
        <p:spPr>
          <a:xfrm>
            <a:off x="0" y="0"/>
            <a:ext cx="417548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114250-CCC5-4F6B-90F2-F90171341A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6"/>
          <a:stretch/>
        </p:blipFill>
        <p:spPr>
          <a:xfrm>
            <a:off x="8676386" y="0"/>
            <a:ext cx="467613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2391FB5-F432-4103-8018-8568905B4848}"/>
              </a:ext>
            </a:extLst>
          </p:cNvPr>
          <p:cNvSpPr/>
          <p:nvPr/>
        </p:nvSpPr>
        <p:spPr>
          <a:xfrm>
            <a:off x="518791" y="2856128"/>
            <a:ext cx="1976581" cy="369332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wide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1B71EB-C169-4438-9C5E-172AD8265D51}"/>
              </a:ext>
            </a:extLst>
          </p:cNvPr>
          <p:cNvSpPr/>
          <p:nvPr/>
        </p:nvSpPr>
        <p:spPr>
          <a:xfrm>
            <a:off x="2554906" y="2856128"/>
            <a:ext cx="1976581" cy="369332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narrow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6C2452-9032-42F8-B133-09EE557C85A4}"/>
              </a:ext>
            </a:extLst>
          </p:cNvPr>
          <p:cNvSpPr/>
          <p:nvPr/>
        </p:nvSpPr>
        <p:spPr>
          <a:xfrm>
            <a:off x="4603703" y="2856128"/>
            <a:ext cx="1976581" cy="369332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big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595E5D-CA06-4A37-B45D-99F72156E5AE}"/>
              </a:ext>
            </a:extLst>
          </p:cNvPr>
          <p:cNvSpPr/>
          <p:nvPr/>
        </p:nvSpPr>
        <p:spPr>
          <a:xfrm>
            <a:off x="6645518" y="2856128"/>
            <a:ext cx="1976581" cy="369332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82582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6" grpId="0" animBg="1"/>
      <p:bldP spid="30" grpId="0" animBg="1"/>
      <p:bldP spid="33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ea typeface="Sassoon Infant Rg" panose="02000503030000020003" charset="0"/>
                <a:cs typeface="Sassoon Infant Rg" panose="02000503030000020003" charset="0"/>
              </a:rPr>
              <a:t>To recognise and perform contrasting movements and balances.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create different shapes with my body and hold them still. </a:t>
            </a:r>
          </a:p>
          <a:p>
            <a:r>
              <a:rPr lang="en-GB" dirty="0">
                <a:latin typeface="Twinkl" pitchFamily="50" charset="0"/>
              </a:rPr>
              <a:t>I can perform a range of controlled balances. </a:t>
            </a:r>
          </a:p>
          <a:p>
            <a:r>
              <a:rPr lang="en-GB" dirty="0">
                <a:latin typeface="Twinkl" pitchFamily="50" charset="0"/>
              </a:rPr>
              <a:t>I can choose and perform two contrasting balances.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61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ea typeface="Sassoon Infant Rg" panose="02000503030000020003" charset="0"/>
                <a:cs typeface="Sassoon Infant Rg" panose="02000503030000020003" charset="0"/>
              </a:rPr>
              <a:t>To recognise and perform contrasting movements and balances.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1868595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create different shapes with my body and hold them still. </a:t>
            </a:r>
          </a:p>
          <a:p>
            <a:r>
              <a:rPr lang="en-GB" dirty="0">
                <a:latin typeface="Twinkl" pitchFamily="50" charset="0"/>
              </a:rPr>
              <a:t>I can perform a range of controlled balances. </a:t>
            </a:r>
          </a:p>
          <a:p>
            <a:r>
              <a:rPr lang="en-GB" dirty="0">
                <a:latin typeface="Twinkl" pitchFamily="50" charset="0"/>
              </a:rPr>
              <a:t>I can choose and perform two contrasting balances.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Ready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04716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5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6B1FB0-558A-4F3B-8D6B-6B24BF0D1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9471" b="2088"/>
          <a:stretch/>
        </p:blipFill>
        <p:spPr>
          <a:xfrm>
            <a:off x="520117" y="1239140"/>
            <a:ext cx="8094039" cy="5076203"/>
          </a:xfrm>
          <a:prstGeom prst="roundRect">
            <a:avLst>
              <a:gd name="adj" fmla="val 3872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20117" y="1555804"/>
            <a:ext cx="4188616" cy="1253402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solidFill>
                  <a:schemeClr val="bg1"/>
                </a:solidFill>
              </a:rPr>
              <a:t>In this gymnastics unit, we are going to use some stories to help us with our learning.</a:t>
            </a:r>
            <a:r>
              <a:rPr lang="en-GB" dirty="0">
                <a:solidFill>
                  <a:schemeClr val="bg1"/>
                </a:solidFill>
              </a:rPr>
              <a:t> Each story will help us to practise different gymnastic skills.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DD3274-F931-4361-8E54-09E7CB0C9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3" t="15061" r="21295"/>
          <a:stretch/>
        </p:blipFill>
        <p:spPr>
          <a:xfrm>
            <a:off x="4426720" y="1555804"/>
            <a:ext cx="2452643" cy="48793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Traditional Tales</a:t>
            </a:r>
          </a:p>
        </p:txBody>
      </p:sp>
      <p:pic>
        <p:nvPicPr>
          <p:cNvPr id="9" name="Talking Partners">
            <a:extLst>
              <a:ext uri="{FF2B5EF4-FFF2-40B4-BE49-F238E27FC236}">
                <a16:creationId xmlns:a16="http://schemas.microsoft.com/office/drawing/2014/main" id="{CFDC676C-976B-4E97-9EE3-31F0EF2F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F25EC8-28FB-4B77-B794-00679CEBC578}"/>
              </a:ext>
            </a:extLst>
          </p:cNvPr>
          <p:cNvSpPr/>
          <p:nvPr/>
        </p:nvSpPr>
        <p:spPr>
          <a:xfrm>
            <a:off x="5093293" y="1555804"/>
            <a:ext cx="3520864" cy="1253402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solidFill>
                  <a:schemeClr val="bg1"/>
                </a:solidFill>
              </a:rPr>
              <a:t>You might have read some of these stories before and they are called traditional tales. They are known by lots of people.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E881DC-552E-48A4-A6B8-6923DDE92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3" t="15061" r="42431"/>
          <a:stretch/>
        </p:blipFill>
        <p:spPr>
          <a:xfrm>
            <a:off x="4418174" y="1555804"/>
            <a:ext cx="717847" cy="48793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E228A7-E14F-4CD8-86A4-108EF49D80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0" r="3805" b="10717"/>
          <a:stretch/>
        </p:blipFill>
        <p:spPr>
          <a:xfrm>
            <a:off x="3200401" y="2656138"/>
            <a:ext cx="5413756" cy="3659205"/>
          </a:xfrm>
          <a:prstGeom prst="roundRect">
            <a:avLst>
              <a:gd name="adj" fmla="val 5115"/>
            </a:avLst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CDA514-9648-410D-A428-6C9B6E7C9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6" y="2332228"/>
            <a:ext cx="2755891" cy="38730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EA83BB-C90D-45D0-9364-48E41734B51D}"/>
              </a:ext>
            </a:extLst>
          </p:cNvPr>
          <p:cNvSpPr/>
          <p:nvPr/>
        </p:nvSpPr>
        <p:spPr>
          <a:xfrm>
            <a:off x="520116" y="1435982"/>
            <a:ext cx="8094040" cy="699404"/>
          </a:xfrm>
          <a:prstGeom prst="rect">
            <a:avLst/>
          </a:prstGeom>
          <a:solidFill>
            <a:schemeClr val="bg1"/>
          </a:solidFill>
          <a:ln>
            <a:solidFill>
              <a:srgbClr val="FAB003"/>
            </a:solidFill>
          </a:ln>
        </p:spPr>
        <p:txBody>
          <a:bodyPr wrap="square" lIns="108000" tIns="72000" rIns="36000" bIns="7200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Do you recognise any of these characters from the 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stories that we are going to use?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5169D8-B3DE-41A1-ACFC-D693DAB2D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2" y="3569451"/>
            <a:ext cx="2430738" cy="1532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19F044-3B6D-4B6B-A25A-B594191BAC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78" y="3277987"/>
            <a:ext cx="1236048" cy="21150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5FAE74D-3BCF-448C-A410-3337732628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3436346"/>
            <a:ext cx="897209" cy="22192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1665401-EAD0-487B-9F34-CE7B5AF7D7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159" r="-1"/>
          <a:stretch/>
        </p:blipFill>
        <p:spPr>
          <a:xfrm>
            <a:off x="766992" y="2967566"/>
            <a:ext cx="2648143" cy="261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68D6AA-E9C3-405F-AC52-5645DD883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7" y="1338976"/>
            <a:ext cx="8460299" cy="4979575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Three Billy Goats Gruff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3693E-D7BD-45FA-BC20-D86BFBE22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5" y="1798536"/>
            <a:ext cx="8041079" cy="40604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759FE-B103-4BCC-8401-CD47CC303F09}"/>
              </a:ext>
            </a:extLst>
          </p:cNvPr>
          <p:cNvSpPr/>
          <p:nvPr/>
        </p:nvSpPr>
        <p:spPr>
          <a:xfrm>
            <a:off x="1052818" y="1994212"/>
            <a:ext cx="3443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In our first lesson, we are going to use the characters from The Three Billy Goats Gruff.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099F9-B1B5-4767-8A3E-1B041A846DA9}"/>
              </a:ext>
            </a:extLst>
          </p:cNvPr>
          <p:cNvGrpSpPr/>
          <p:nvPr/>
        </p:nvGrpSpPr>
        <p:grpSpPr>
          <a:xfrm>
            <a:off x="992050" y="2882271"/>
            <a:ext cx="3554783" cy="2939689"/>
            <a:chOff x="992050" y="2882271"/>
            <a:chExt cx="3554783" cy="2939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E44049-6723-4C66-A64E-8119BB998EA4}"/>
                </a:ext>
              </a:extLst>
            </p:cNvPr>
            <p:cNvSpPr/>
            <p:nvPr/>
          </p:nvSpPr>
          <p:spPr>
            <a:xfrm>
              <a:off x="1921079" y="3113217"/>
              <a:ext cx="2625754" cy="664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dirty="0">
                  <a:solidFill>
                    <a:srgbClr val="00B050"/>
                  </a:solidFill>
                </a:rPr>
                <a:t>What do you know about this story?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7C7374-AC90-4334-B336-E94C9C9B1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51"/>
            <a:stretch/>
          </p:blipFill>
          <p:spPr>
            <a:xfrm>
              <a:off x="992050" y="2882271"/>
              <a:ext cx="1499480" cy="293968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4B2A18B-1244-46A8-8F10-C6C45FAD7D5A}"/>
              </a:ext>
            </a:extLst>
          </p:cNvPr>
          <p:cNvSpPr/>
          <p:nvPr/>
        </p:nvSpPr>
        <p:spPr>
          <a:xfrm>
            <a:off x="2265849" y="3973297"/>
            <a:ext cx="2126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/>
              <a:t>In this story, there are three goats who live together on a hillside.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93570D-E17C-4E23-9BE3-A8BE0015A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69" y="3973304"/>
            <a:ext cx="3266438" cy="166219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3DDF8AB-2EBC-48FB-81D0-5856401FA557}"/>
              </a:ext>
            </a:extLst>
          </p:cNvPr>
          <p:cNvSpPr/>
          <p:nvPr/>
        </p:nvSpPr>
        <p:spPr>
          <a:xfrm>
            <a:off x="4580389" y="2127029"/>
            <a:ext cx="3640821" cy="646331"/>
          </a:xfrm>
          <a:prstGeom prst="rect">
            <a:avLst/>
          </a:prstGeom>
          <a:solidFill>
            <a:srgbClr val="2AB7BD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What do you notice about the size of each goat?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EF799-7D81-4D00-A747-4D39FBFB5C07}"/>
              </a:ext>
            </a:extLst>
          </p:cNvPr>
          <p:cNvSpPr/>
          <p:nvPr/>
        </p:nvSpPr>
        <p:spPr>
          <a:xfrm>
            <a:off x="4630723" y="2917542"/>
            <a:ext cx="3632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They are all different sizes. There is a small goat, a medium-sized goat and a large goat. 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507EB71-9CFA-4209-8CEF-CC899184C5E4}"/>
              </a:ext>
            </a:extLst>
          </p:cNvPr>
          <p:cNvSpPr/>
          <p:nvPr/>
        </p:nvSpPr>
        <p:spPr>
          <a:xfrm>
            <a:off x="6307096" y="4123309"/>
            <a:ext cx="267467" cy="389968"/>
          </a:xfrm>
          <a:prstGeom prst="downArrow">
            <a:avLst/>
          </a:prstGeom>
          <a:solidFill>
            <a:srgbClr val="2A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75FFD4-0D5D-42BE-AC65-775B08D90135}"/>
              </a:ext>
            </a:extLst>
          </p:cNvPr>
          <p:cNvGrpSpPr/>
          <p:nvPr/>
        </p:nvGrpSpPr>
        <p:grpSpPr>
          <a:xfrm>
            <a:off x="4715769" y="3285085"/>
            <a:ext cx="3295426" cy="525552"/>
            <a:chOff x="4774783" y="3249247"/>
            <a:chExt cx="3295426" cy="5255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C97768-D7BA-459B-B4B1-102833BB1094}"/>
                </a:ext>
              </a:extLst>
            </p:cNvPr>
            <p:cNvSpPr/>
            <p:nvPr/>
          </p:nvSpPr>
          <p:spPr>
            <a:xfrm>
              <a:off x="6348988" y="3249247"/>
              <a:ext cx="1721221" cy="265740"/>
            </a:xfrm>
            <a:prstGeom prst="rect">
              <a:avLst/>
            </a:prstGeom>
            <a:solidFill>
              <a:srgbClr val="F4F2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B306DC-3A87-4C85-BA19-FC22048F05A5}"/>
                </a:ext>
              </a:extLst>
            </p:cNvPr>
            <p:cNvSpPr/>
            <p:nvPr/>
          </p:nvSpPr>
          <p:spPr>
            <a:xfrm>
              <a:off x="4774783" y="3509059"/>
              <a:ext cx="468628" cy="265740"/>
            </a:xfrm>
            <a:prstGeom prst="rect">
              <a:avLst/>
            </a:prstGeom>
            <a:solidFill>
              <a:srgbClr val="F4F2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Arrow: Down 34">
            <a:extLst>
              <a:ext uri="{FF2B5EF4-FFF2-40B4-BE49-F238E27FC236}">
                <a16:creationId xmlns:a16="http://schemas.microsoft.com/office/drawing/2014/main" id="{0CD557E7-DB02-4BCD-AA5F-5CC0435B15B8}"/>
              </a:ext>
            </a:extLst>
          </p:cNvPr>
          <p:cNvSpPr/>
          <p:nvPr/>
        </p:nvSpPr>
        <p:spPr>
          <a:xfrm>
            <a:off x="6968943" y="3959113"/>
            <a:ext cx="267467" cy="389968"/>
          </a:xfrm>
          <a:prstGeom prst="downArrow">
            <a:avLst/>
          </a:prstGeom>
          <a:solidFill>
            <a:srgbClr val="2A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424663-237D-4EEA-BA9A-ECF09ADE0F58}"/>
              </a:ext>
            </a:extLst>
          </p:cNvPr>
          <p:cNvSpPr/>
          <p:nvPr/>
        </p:nvSpPr>
        <p:spPr>
          <a:xfrm>
            <a:off x="5238123" y="3553408"/>
            <a:ext cx="1969478" cy="265740"/>
          </a:xfrm>
          <a:prstGeom prst="rect">
            <a:avLst/>
          </a:prstGeom>
          <a:solidFill>
            <a:srgbClr val="F4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123A07D2-A189-4322-A25D-33C07A609C32}"/>
              </a:ext>
            </a:extLst>
          </p:cNvPr>
          <p:cNvSpPr/>
          <p:nvPr/>
        </p:nvSpPr>
        <p:spPr>
          <a:xfrm>
            <a:off x="5628553" y="3951580"/>
            <a:ext cx="267467" cy="389968"/>
          </a:xfrm>
          <a:prstGeom prst="downArrow">
            <a:avLst/>
          </a:prstGeom>
          <a:solidFill>
            <a:srgbClr val="2A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5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 animBg="1"/>
      <p:bldP spid="23" grpId="0"/>
      <p:bldP spid="24" grpId="0" animBg="1"/>
      <p:bldP spid="24" grpId="1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Moving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6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E1633-C3DF-480C-9EEC-32E1C3E04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2"/>
          <a:stretch/>
        </p:blipFill>
        <p:spPr>
          <a:xfrm>
            <a:off x="520117" y="1263264"/>
            <a:ext cx="8086988" cy="5045257"/>
          </a:xfrm>
          <a:prstGeom prst="roundRect">
            <a:avLst>
              <a:gd name="adj" fmla="val 3024"/>
            </a:avLst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815F41-B55C-4881-A209-2DB9C3283534}"/>
              </a:ext>
            </a:extLst>
          </p:cNvPr>
          <p:cNvSpPr/>
          <p:nvPr/>
        </p:nvSpPr>
        <p:spPr>
          <a:xfrm>
            <a:off x="520117" y="1263264"/>
            <a:ext cx="8086988" cy="5045257"/>
          </a:xfrm>
          <a:prstGeom prst="roundRect">
            <a:avLst>
              <a:gd name="adj" fmla="val 286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20117" y="1395103"/>
            <a:ext cx="8086988" cy="422405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 are going to travel around the room in different ways.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Warm-Up: Different Sizes</a:t>
            </a:r>
          </a:p>
        </p:txBody>
      </p:sp>
      <p:pic>
        <p:nvPicPr>
          <p:cNvPr id="16" name="Whole Class">
            <a:extLst>
              <a:ext uri="{FF2B5EF4-FFF2-40B4-BE49-F238E27FC236}">
                <a16:creationId xmlns:a16="http://schemas.microsoft.com/office/drawing/2014/main" id="{B6842155-6676-4036-B7F7-3299B333D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3C525-44ED-424D-89F2-A271BCB45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6" r="43443" b="-6031"/>
          <a:stretch/>
        </p:blipFill>
        <p:spPr>
          <a:xfrm>
            <a:off x="6291742" y="1263264"/>
            <a:ext cx="2315363" cy="10940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ACDC84-0B6D-473F-A7BA-AFD67306F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75" y="3221244"/>
            <a:ext cx="798671" cy="1683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0F5599-FADF-4576-895C-A4C4A51FF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65" y="3284882"/>
            <a:ext cx="1363213" cy="23086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300C6F-47E3-455A-9110-0EE8E5133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11" y="3284882"/>
            <a:ext cx="1257277" cy="1556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9E5162-6A63-4B54-904B-7C99D46A7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" y="3097946"/>
            <a:ext cx="1895482" cy="2672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B43DE7-7D17-463C-9E60-BB6EA7B4AD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8"/>
          <a:stretch/>
        </p:blipFill>
        <p:spPr>
          <a:xfrm>
            <a:off x="3617266" y="2843868"/>
            <a:ext cx="1634467" cy="346465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6FB539A-E20A-4B21-9FE9-9DC79ABFF75E}"/>
              </a:ext>
            </a:extLst>
          </p:cNvPr>
          <p:cNvSpPr/>
          <p:nvPr/>
        </p:nvSpPr>
        <p:spPr>
          <a:xfrm>
            <a:off x="520117" y="4016385"/>
            <a:ext cx="6470343" cy="976403"/>
          </a:xfrm>
          <a:custGeom>
            <a:avLst/>
            <a:gdLst>
              <a:gd name="connsiteX0" fmla="*/ 0 w 6470343"/>
              <a:gd name="connsiteY0" fmla="*/ 0 h 976403"/>
              <a:gd name="connsiteX1" fmla="*/ 6470343 w 6470343"/>
              <a:gd name="connsiteY1" fmla="*/ 0 h 976403"/>
              <a:gd name="connsiteX2" fmla="*/ 6470343 w 6470343"/>
              <a:gd name="connsiteY2" fmla="*/ 976403 h 976403"/>
              <a:gd name="connsiteX3" fmla="*/ 0 w 6470343"/>
              <a:gd name="connsiteY3" fmla="*/ 976403 h 976403"/>
              <a:gd name="connsiteX4" fmla="*/ 0 w 6470343"/>
              <a:gd name="connsiteY4" fmla="*/ 0 h 976403"/>
              <a:gd name="connsiteX0" fmla="*/ 0 w 6470343"/>
              <a:gd name="connsiteY0" fmla="*/ 0 h 976403"/>
              <a:gd name="connsiteX1" fmla="*/ 6470343 w 6470343"/>
              <a:gd name="connsiteY1" fmla="*/ 0 h 976403"/>
              <a:gd name="connsiteX2" fmla="*/ 5573035 w 6470343"/>
              <a:gd name="connsiteY2" fmla="*/ 976403 h 976403"/>
              <a:gd name="connsiteX3" fmla="*/ 0 w 6470343"/>
              <a:gd name="connsiteY3" fmla="*/ 976403 h 976403"/>
              <a:gd name="connsiteX4" fmla="*/ 0 w 6470343"/>
              <a:gd name="connsiteY4" fmla="*/ 0 h 97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343" h="976403">
                <a:moveTo>
                  <a:pt x="0" y="0"/>
                </a:moveTo>
                <a:lnTo>
                  <a:pt x="6470343" y="0"/>
                </a:lnTo>
                <a:lnTo>
                  <a:pt x="5573035" y="976403"/>
                </a:lnTo>
                <a:lnTo>
                  <a:pt x="0" y="976403"/>
                </a:lnTo>
                <a:lnTo>
                  <a:pt x="0" y="0"/>
                </a:lnTo>
                <a:close/>
              </a:path>
            </a:pathLst>
          </a:custGeom>
          <a:solidFill>
            <a:srgbClr val="2CB7BC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When you hear the tambourine, you are going to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freeze and then listen carefully to your teacher.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You will make some different shapes with your body.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C0B8E48-D24E-483C-8DA0-B3BAC3DF33A2}"/>
              </a:ext>
            </a:extLst>
          </p:cNvPr>
          <p:cNvSpPr/>
          <p:nvPr/>
        </p:nvSpPr>
        <p:spPr>
          <a:xfrm>
            <a:off x="520117" y="5023726"/>
            <a:ext cx="5692676" cy="699404"/>
          </a:xfrm>
          <a:prstGeom prst="rect">
            <a:avLst/>
          </a:prstGeom>
          <a:solidFill>
            <a:srgbClr val="27A2A5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They will be </a:t>
            </a:r>
            <a:r>
              <a:rPr lang="en-GB" b="1" dirty="0">
                <a:solidFill>
                  <a:schemeClr val="bg1"/>
                </a:solidFill>
              </a:rPr>
              <a:t>contrasting</a:t>
            </a:r>
            <a:r>
              <a:rPr lang="en-GB" dirty="0">
                <a:solidFill>
                  <a:schemeClr val="bg1"/>
                </a:solidFill>
              </a:rPr>
              <a:t> shapes, which means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that they will look very different.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F48ECC7-7238-4AFB-9D4C-7BE883C106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9"/>
          <a:stretch/>
        </p:blipFill>
        <p:spPr>
          <a:xfrm>
            <a:off x="4980210" y="3751416"/>
            <a:ext cx="3974647" cy="2557105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66AF744-5FE7-48BF-BFE2-40569C3D132F}"/>
              </a:ext>
            </a:extLst>
          </p:cNvPr>
          <p:cNvSpPr/>
          <p:nvPr/>
        </p:nvSpPr>
        <p:spPr>
          <a:xfrm>
            <a:off x="728261" y="5794127"/>
            <a:ext cx="1105533" cy="377740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9B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narrow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F46234F-F1E2-4ABD-8C84-B16EFC73522E}"/>
              </a:ext>
            </a:extLst>
          </p:cNvPr>
          <p:cNvSpPr/>
          <p:nvPr/>
        </p:nvSpPr>
        <p:spPr>
          <a:xfrm>
            <a:off x="2180641" y="5802585"/>
            <a:ext cx="668566" cy="377740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9B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big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A02C0AE-A490-49EE-93A2-4D92AA4313BA}"/>
              </a:ext>
            </a:extLst>
          </p:cNvPr>
          <p:cNvSpPr/>
          <p:nvPr/>
        </p:nvSpPr>
        <p:spPr>
          <a:xfrm>
            <a:off x="3191684" y="5794127"/>
            <a:ext cx="827466" cy="377740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9B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small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914556D-760E-4ED7-A2F0-029DB674B084}"/>
              </a:ext>
            </a:extLst>
          </p:cNvPr>
          <p:cNvSpPr/>
          <p:nvPr/>
        </p:nvSpPr>
        <p:spPr>
          <a:xfrm>
            <a:off x="4361627" y="5794127"/>
            <a:ext cx="827466" cy="377740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9B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wide</a:t>
            </a:r>
          </a:p>
        </p:txBody>
      </p:sp>
    </p:spTree>
    <p:extLst>
      <p:ext uri="{BB962C8B-B14F-4D97-AF65-F5344CB8AC3E}">
        <p14:creationId xmlns:p14="http://schemas.microsoft.com/office/powerpoint/2010/main" val="20084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B2DEF-DAD2-49B3-9262-2CFFC65F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/>
          <a:stretch/>
        </p:blipFill>
        <p:spPr>
          <a:xfrm>
            <a:off x="520118" y="1353892"/>
            <a:ext cx="8094038" cy="4996131"/>
          </a:xfrm>
          <a:prstGeom prst="roundRect">
            <a:avLst>
              <a:gd name="adj" fmla="val 340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Star, Straight and Tuck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FE0BD8-C8F3-460D-84F5-8E29A2C03B6F}"/>
              </a:ext>
            </a:extLst>
          </p:cNvPr>
          <p:cNvGrpSpPr/>
          <p:nvPr/>
        </p:nvGrpSpPr>
        <p:grpSpPr>
          <a:xfrm>
            <a:off x="718892" y="2167558"/>
            <a:ext cx="2499920" cy="3736286"/>
            <a:chOff x="718892" y="2167558"/>
            <a:chExt cx="2499920" cy="37362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80F35D-747A-4534-A0CA-B603666DB19E}"/>
                </a:ext>
              </a:extLst>
            </p:cNvPr>
            <p:cNvGrpSpPr/>
            <p:nvPr/>
          </p:nvGrpSpPr>
          <p:grpSpPr>
            <a:xfrm>
              <a:off x="718892" y="2167558"/>
              <a:ext cx="2499920" cy="3736286"/>
              <a:chOff x="718892" y="2297413"/>
              <a:chExt cx="2499920" cy="373628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17DA93B-86F8-42BF-8A25-CC1F641B8473}"/>
                  </a:ext>
                </a:extLst>
              </p:cNvPr>
              <p:cNvSpPr/>
              <p:nvPr/>
            </p:nvSpPr>
            <p:spPr>
              <a:xfrm>
                <a:off x="718892" y="2297413"/>
                <a:ext cx="2499920" cy="3736286"/>
              </a:xfrm>
              <a:prstGeom prst="roundRect">
                <a:avLst/>
              </a:prstGeom>
              <a:solidFill>
                <a:srgbClr val="88CCC1"/>
              </a:solidFill>
              <a:ln w="28575">
                <a:solidFill>
                  <a:srgbClr val="27A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D930B1B-C8AD-4BD4-9483-5E3698239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713" y="2596244"/>
                <a:ext cx="1819552" cy="2677850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36FE56-F41F-44F5-8929-FEBE2CB6D1E3}"/>
                </a:ext>
              </a:extLst>
            </p:cNvPr>
            <p:cNvSpPr/>
            <p:nvPr/>
          </p:nvSpPr>
          <p:spPr>
            <a:xfrm>
              <a:off x="1588028" y="5386108"/>
              <a:ext cx="7505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009285"/>
                  </a:solidFill>
                </a:rPr>
                <a:t>star</a:t>
              </a:r>
              <a:endParaRPr lang="en-GB" b="1" dirty="0">
                <a:solidFill>
                  <a:srgbClr val="009285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D29396-D247-4A17-A941-1FC5AF86E246}"/>
              </a:ext>
            </a:extLst>
          </p:cNvPr>
          <p:cNvGrpSpPr/>
          <p:nvPr/>
        </p:nvGrpSpPr>
        <p:grpSpPr>
          <a:xfrm>
            <a:off x="3322518" y="2167558"/>
            <a:ext cx="2499920" cy="3736286"/>
            <a:chOff x="3322518" y="2167558"/>
            <a:chExt cx="2499920" cy="37362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F623E7-CAC2-425C-A9EF-76C717A49995}"/>
                </a:ext>
              </a:extLst>
            </p:cNvPr>
            <p:cNvGrpSpPr/>
            <p:nvPr/>
          </p:nvGrpSpPr>
          <p:grpSpPr>
            <a:xfrm>
              <a:off x="3322518" y="2167558"/>
              <a:ext cx="2499920" cy="3736286"/>
              <a:chOff x="3322518" y="2297413"/>
              <a:chExt cx="2499920" cy="373628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D41FEBC-C069-4627-B83C-DAE6AF284040}"/>
                  </a:ext>
                </a:extLst>
              </p:cNvPr>
              <p:cNvSpPr/>
              <p:nvPr/>
            </p:nvSpPr>
            <p:spPr>
              <a:xfrm>
                <a:off x="3322518" y="2297413"/>
                <a:ext cx="2499920" cy="3736286"/>
              </a:xfrm>
              <a:prstGeom prst="roundRect">
                <a:avLst/>
              </a:prstGeom>
              <a:solidFill>
                <a:srgbClr val="88CCC1"/>
              </a:solidFill>
              <a:ln w="28575">
                <a:solidFill>
                  <a:srgbClr val="27A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7BEF334-097A-4B1F-A026-E50598B53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9423" y="3753899"/>
                <a:ext cx="1483172" cy="1583513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6D1022-30AF-44A5-B7D6-E835B2E2315D}"/>
                </a:ext>
              </a:extLst>
            </p:cNvPr>
            <p:cNvSpPr/>
            <p:nvPr/>
          </p:nvSpPr>
          <p:spPr>
            <a:xfrm>
              <a:off x="4174181" y="5386108"/>
              <a:ext cx="7906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009285"/>
                  </a:solidFill>
                </a:rPr>
                <a:t>tuck</a:t>
              </a:r>
              <a:endParaRPr lang="en-GB" b="1" dirty="0">
                <a:solidFill>
                  <a:srgbClr val="009285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955C1-5F47-489A-A6EA-DD3C78ED38EB}"/>
              </a:ext>
            </a:extLst>
          </p:cNvPr>
          <p:cNvGrpSpPr/>
          <p:nvPr/>
        </p:nvGrpSpPr>
        <p:grpSpPr>
          <a:xfrm>
            <a:off x="5929670" y="2167558"/>
            <a:ext cx="2499920" cy="3736286"/>
            <a:chOff x="5929670" y="2167558"/>
            <a:chExt cx="2499920" cy="37362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6A4883-9681-4B4C-ADD8-F3AAB1A61D4B}"/>
                </a:ext>
              </a:extLst>
            </p:cNvPr>
            <p:cNvGrpSpPr/>
            <p:nvPr/>
          </p:nvGrpSpPr>
          <p:grpSpPr>
            <a:xfrm>
              <a:off x="5929670" y="2167558"/>
              <a:ext cx="2499920" cy="3736286"/>
              <a:chOff x="5929670" y="2297413"/>
              <a:chExt cx="2499920" cy="373628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3CF5985-D4AB-430C-AC82-56DE6CEB35CF}"/>
                  </a:ext>
                </a:extLst>
              </p:cNvPr>
              <p:cNvSpPr/>
              <p:nvPr/>
            </p:nvSpPr>
            <p:spPr>
              <a:xfrm>
                <a:off x="5929670" y="2297413"/>
                <a:ext cx="2499920" cy="3736286"/>
              </a:xfrm>
              <a:prstGeom prst="roundRect">
                <a:avLst/>
              </a:prstGeom>
              <a:solidFill>
                <a:srgbClr val="88CCC1"/>
              </a:solidFill>
              <a:ln w="28575">
                <a:solidFill>
                  <a:srgbClr val="27A2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2538313-963D-460E-AF53-8FBA7EF46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4176" y="2459369"/>
                <a:ext cx="845826" cy="2951601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829BCA-0952-4493-8BF2-B789E32C219F}"/>
                </a:ext>
              </a:extLst>
            </p:cNvPr>
            <p:cNvSpPr/>
            <p:nvPr/>
          </p:nvSpPr>
          <p:spPr>
            <a:xfrm>
              <a:off x="6549697" y="5386108"/>
              <a:ext cx="1314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009285"/>
                  </a:solidFill>
                </a:rPr>
                <a:t>straight</a:t>
              </a:r>
              <a:endParaRPr lang="en-GB" b="1" dirty="0">
                <a:solidFill>
                  <a:srgbClr val="009285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20118" y="1303558"/>
            <a:ext cx="8094038" cy="422405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Look at these pictures of different body shapes.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A396513-9C9D-4F4C-8A96-64767504204E}"/>
              </a:ext>
            </a:extLst>
          </p:cNvPr>
          <p:cNvSpPr/>
          <p:nvPr/>
        </p:nvSpPr>
        <p:spPr>
          <a:xfrm>
            <a:off x="718891" y="5272618"/>
            <a:ext cx="7710700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Can you make these shapes with your body?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3A0C866-608F-4090-8540-9BBE492E652B}"/>
              </a:ext>
            </a:extLst>
          </p:cNvPr>
          <p:cNvSpPr/>
          <p:nvPr/>
        </p:nvSpPr>
        <p:spPr>
          <a:xfrm>
            <a:off x="604007" y="5754428"/>
            <a:ext cx="3917660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Are you making a clear shape?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5127AD-66C5-430C-9BBE-DEF96162601D}"/>
              </a:ext>
            </a:extLst>
          </p:cNvPr>
          <p:cNvSpPr/>
          <p:nvPr/>
        </p:nvSpPr>
        <p:spPr>
          <a:xfrm>
            <a:off x="4612607" y="5754428"/>
            <a:ext cx="3919393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FA60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Are you holding your body still? </a:t>
            </a:r>
          </a:p>
        </p:txBody>
      </p:sp>
    </p:spTree>
    <p:extLst>
      <p:ext uri="{BB962C8B-B14F-4D97-AF65-F5344CB8AC3E}">
        <p14:creationId xmlns:p14="http://schemas.microsoft.com/office/powerpoint/2010/main" val="13021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-0.1187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1210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-0.119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752F8D31-130C-4AB2-A219-C9C240C9A8F3}" vid="{EEF55239-D987-4D1A-B0C6-1AE8F62DC4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Move Template PE</Template>
  <TotalTime>896</TotalTime>
  <Words>630</Words>
  <Application>Microsoft Office PowerPoint</Application>
  <PresentationFormat>On-screen Show (4:3)</PresentationFormat>
  <Paragraphs>94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Twinkl SemiBold</vt:lpstr>
      <vt:lpstr>Tuffy</vt:lpstr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Traditional Tales</vt:lpstr>
      <vt:lpstr>The Three Billy Goats Gruff</vt:lpstr>
      <vt:lpstr>PowerPoint Presentation</vt:lpstr>
      <vt:lpstr>Warm-Up: Different Sizes</vt:lpstr>
      <vt:lpstr>Star, Straight and Tuck</vt:lpstr>
      <vt:lpstr>Balancing</vt:lpstr>
      <vt:lpstr>Balancing</vt:lpstr>
      <vt:lpstr>Time to Perform</vt:lpstr>
      <vt:lpstr>Cool-Down: Goats and Troll</vt:lpstr>
      <vt:lpstr>PowerPoint Presentation</vt:lpstr>
      <vt:lpstr>Different Body Shapes</vt:lpstr>
      <vt:lpstr>Contrasts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Move</dc:title>
  <dc:creator>Aamina Rammah</dc:creator>
  <cp:lastModifiedBy>Debi O Brien</cp:lastModifiedBy>
  <cp:revision>85</cp:revision>
  <dcterms:created xsi:type="dcterms:W3CDTF">2019-06-28T12:11:38Z</dcterms:created>
  <dcterms:modified xsi:type="dcterms:W3CDTF">2020-05-16T10:27:21Z</dcterms:modified>
</cp:coreProperties>
</file>