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 SemiBold" pitchFamily="2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54A"/>
    <a:srgbClr val="87CCC0"/>
    <a:srgbClr val="F6C5C0"/>
    <a:srgbClr val="B9D0BC"/>
    <a:srgbClr val="CDB5D7"/>
    <a:srgbClr val="F9BC92"/>
    <a:srgbClr val="AFDEF8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434F3D-57C3-4A1F-812C-BB495BCFE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96C32-7ACD-436C-9CEB-035F0667F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B08FE5-C529-4A77-8B20-A9C993E808F5}" type="datetimeFigureOut">
              <a:rPr lang="en-GB"/>
              <a:pPr>
                <a:defRPr/>
              </a:pPr>
              <a:t>20/01/2019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342E4-1D83-4B58-92FE-51C1D719A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1AA0-CEF8-4467-88C6-B096FE64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45683-BE84-42E1-9D23-ED62C03BB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1AA35-5DFB-4335-83E2-9C4178CDE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878B9-9577-49AC-8D38-84769AF366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72B2-3E9A-473A-B243-EB8EB314953F}" type="datetimeFigureOut">
              <a:rPr lang="en-GB"/>
              <a:pPr>
                <a:defRPr/>
              </a:pPr>
              <a:t>20/01/2019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64DB7-AE92-4448-9D6C-3BD0C377D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695A7-FAD2-47FC-9267-BF0A8A92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31DBC-92C1-44BE-9395-32FC3F620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76CF-5248-4BDF-A147-CDA40FAEE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635FD-2782-45C5-8DBD-8D7960EBA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4564F9-F407-4A7E-B9DF-926BD603F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3333D4E-1449-45AE-9A45-C6B4A99854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028EF7-3EFF-4814-983D-C4E0D0C18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ABC0175-A1BF-43F7-A6C0-0758F262424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266730A-B264-4B51-97E0-4049BCB5A59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B5A48D-DF51-452D-9125-CA84ADE25C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369BC-8879-4960-80AA-FB134B3EC4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9A8081-3F2A-40C9-9B83-705CA7E656D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28746B4-BF07-4A49-87F7-5F6AE7A8FDB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5B0337-AB10-49BE-8709-F8D57CDEB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5A25C-61CB-4A10-A8CB-3D4E07A8D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B9EA1-65C7-4A2B-9608-87E9AD782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444EF9C7-1237-42C8-9292-3716FB7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Explanation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0F8EC-B35B-4541-9BFF-2D43524552FC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667000"/>
            <a:ext cx="7851775" cy="1662113"/>
            <a:chOff x="645952" y="2667699"/>
            <a:chExt cx="7852096" cy="16610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C7AB50-DBD9-4FBB-9F0F-8C52B2C1C310}"/>
                </a:ext>
              </a:extLst>
            </p:cNvPr>
            <p:cNvSpPr/>
            <p:nvPr/>
          </p:nvSpPr>
          <p:spPr>
            <a:xfrm>
              <a:off x="2031896" y="2667699"/>
              <a:ext cx="1268465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35098-1959-4B91-8779-FF924A227E77}"/>
                </a:ext>
              </a:extLst>
            </p:cNvPr>
            <p:cNvSpPr/>
            <p:nvPr/>
          </p:nvSpPr>
          <p:spPr>
            <a:xfrm>
              <a:off x="2893944" y="2667699"/>
              <a:ext cx="5604104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/>
                <a:t>Tells us how something works or gives us information about something.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82CCAA41-0535-4712-9F6F-65451886AA59}"/>
                </a:ext>
              </a:extLst>
            </p:cNvPr>
            <p:cNvSpPr/>
            <p:nvPr/>
          </p:nvSpPr>
          <p:spPr>
            <a:xfrm>
              <a:off x="645952" y="2667699"/>
              <a:ext cx="2247992" cy="1661020"/>
            </a:xfrm>
            <a:prstGeom prst="homePlat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Purpose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C8857FCE-915A-40E5-8228-843989B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1ADCF-E86E-4620-8364-E0898A6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general statement is used to introduce the topic of explanation.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4A615-45D5-4D07-9CE3-F15D0654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63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series of logical steps explaining how or why something occurs.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7AD4B-10FD-46D5-9827-9CD6B44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783263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Steps continue until the final state is produced or the explanation is complete.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A09648-2B09-4D77-A9BA-F8B7E3AE66F0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38350"/>
            <a:ext cx="7639050" cy="1223963"/>
            <a:chOff x="749034" y="2037621"/>
            <a:chExt cx="7639316" cy="1225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D5361D-B34E-4472-A030-684C5B77C948}"/>
                </a:ext>
              </a:extLst>
            </p:cNvPr>
            <p:cNvSpPr/>
            <p:nvPr/>
          </p:nvSpPr>
          <p:spPr>
            <a:xfrm>
              <a:off x="1938113" y="2223577"/>
              <a:ext cx="6450237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There are lots of things we can do to stay healthy and to keep illnesses away.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03029-1D6A-4051-A126-ADE12D61E5B2}"/>
                </a:ext>
              </a:extLst>
            </p:cNvPr>
            <p:cNvSpPr/>
            <p:nvPr/>
          </p:nvSpPr>
          <p:spPr>
            <a:xfrm>
              <a:off x="1368181" y="2226756"/>
              <a:ext cx="569933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id="{E6DA2381-D736-4A48-988A-A81CCED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" y="2037621"/>
              <a:ext cx="1188823" cy="12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EE827-1C9A-478D-BFD7-B99FC143BD5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895725"/>
            <a:ext cx="7551737" cy="1676400"/>
            <a:chOff x="776054" y="3896357"/>
            <a:chExt cx="7551214" cy="1676545"/>
          </a:xfrm>
        </p:grpSpPr>
        <p:grpSp>
          <p:nvGrpSpPr>
            <p:cNvPr id="10248" name="Group 24">
              <a:extLst>
                <a:ext uri="{FF2B5EF4-FFF2-40B4-BE49-F238E27FC236}">
                  <a16:creationId xmlns:a16="http://schemas.microsoft.com/office/drawing/2014/main" id="{9908FC0F-F5A5-4F62-A943-891F1B5E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054" y="4004848"/>
              <a:ext cx="6832761" cy="1548394"/>
              <a:chOff x="776054" y="4004848"/>
              <a:chExt cx="6832761" cy="15483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1965C4-B4D5-4A8D-8EAD-B680744F2CAE}"/>
                  </a:ext>
                </a:extLst>
              </p:cNvPr>
              <p:cNvSpPr/>
              <p:nvPr/>
            </p:nvSpPr>
            <p:spPr>
              <a:xfrm>
                <a:off x="776054" y="4004316"/>
                <a:ext cx="6170185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/>
                  <a:t>The best drinks for staying healthy are water and milk. Fruit juices can be good for us but they can have a lot of sugar in them. Fizzy drinks are not good for us at all.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079BBA-7176-4EA4-8219-B98428C2AC2E}"/>
                  </a:ext>
                </a:extLst>
              </p:cNvPr>
              <p:cNvSpPr/>
              <p:nvPr/>
            </p:nvSpPr>
            <p:spPr>
              <a:xfrm>
                <a:off x="6946239" y="4004316"/>
                <a:ext cx="661942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D121609D-6180-424A-BE87-579B22A1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507" y="3896357"/>
              <a:ext cx="1121761" cy="167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5BF2B77-2705-4D9B-AE9F-EFC4B68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C7011-EBA2-4E9B-9C0E-E98EB9DD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Explanations are written in the present tense.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AA861-5C34-4397-8094-F67764B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31813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Conjunctions that signal time are used in explanations.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17359-B410-4936-BEF1-E54118738A28}"/>
              </a:ext>
            </a:extLst>
          </p:cNvPr>
          <p:cNvSpPr/>
          <p:nvPr/>
        </p:nvSpPr>
        <p:spPr>
          <a:xfrm>
            <a:off x="465138" y="3790950"/>
            <a:ext cx="8220075" cy="774700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then                     next                     several months later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42575-4D32-4F16-94DB-85D7698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752975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Explanations are written </a:t>
            </a:r>
            <a:r>
              <a:rPr lang="en-GB" altLang="en-US">
                <a:solidFill>
                  <a:schemeClr val="tx1"/>
                </a:solidFill>
              </a:rPr>
              <a:t>using causal </a:t>
            </a:r>
            <a:r>
              <a:rPr lang="en-GB" altLang="en-US" dirty="0">
                <a:solidFill>
                  <a:schemeClr val="tx1"/>
                </a:solidFill>
              </a:rPr>
              <a:t>connectives.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F4F8B-FB11-441F-9375-DBDFE37BA528}"/>
              </a:ext>
            </a:extLst>
          </p:cNvPr>
          <p:cNvSpPr/>
          <p:nvPr/>
        </p:nvSpPr>
        <p:spPr>
          <a:xfrm>
            <a:off x="465138" y="5313363"/>
            <a:ext cx="8220075" cy="773112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because                     so                     this 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5A031A-CC9F-4599-8D4D-B8B715343BF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49438"/>
            <a:ext cx="8636000" cy="1331912"/>
            <a:chOff x="457200" y="1848770"/>
            <a:chExt cx="8635933" cy="1333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3DE4D3-999C-4D1D-82C2-7D31EE58F95E}"/>
                </a:ext>
              </a:extLst>
            </p:cNvPr>
            <p:cNvSpPr/>
            <p:nvPr/>
          </p:nvSpPr>
          <p:spPr>
            <a:xfrm>
              <a:off x="457200" y="2206282"/>
              <a:ext cx="8220011" cy="788117"/>
            </a:xfrm>
            <a:prstGeom prst="rect">
              <a:avLst/>
            </a:prstGeom>
            <a:solidFill>
              <a:srgbClr val="F7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Many birds fly south</a:t>
              </a:r>
            </a:p>
          </p:txBody>
        </p:sp>
        <p:pic>
          <p:nvPicPr>
            <p:cNvPr id="11274" name="Picture 11">
              <a:extLst>
                <a:ext uri="{FF2B5EF4-FFF2-40B4-BE49-F238E27FC236}">
                  <a16:creationId xmlns:a16="http://schemas.microsoft.com/office/drawing/2014/main" id="{EA4624E8-4E6D-4A12-BCFA-8A8AD68C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" y="1926010"/>
              <a:ext cx="1024217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5">
              <a:extLst>
                <a:ext uri="{FF2B5EF4-FFF2-40B4-BE49-F238E27FC236}">
                  <a16:creationId xmlns:a16="http://schemas.microsoft.com/office/drawing/2014/main" id="{861F6413-CCAC-4207-AE3D-E3C303F4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03" y="1848770"/>
              <a:ext cx="1176630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1249E5DD-C14C-4DAD-9285-6BAB84E2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05391-76A9-49D8-A1C1-E69E4941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Title</a:t>
            </a:r>
            <a:r>
              <a:rPr lang="en-GB" altLang="en-US">
                <a:solidFill>
                  <a:schemeClr val="tx1"/>
                </a:solidFill>
              </a:rPr>
              <a:t> – explains what the text is for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Opening Statement </a:t>
            </a:r>
            <a:r>
              <a:rPr lang="en-GB" altLang="en-US">
                <a:solidFill>
                  <a:schemeClr val="tx1"/>
                </a:solidFill>
              </a:rPr>
              <a:t>– about the subject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Clear, simple points </a:t>
            </a:r>
            <a:r>
              <a:rPr lang="en-GB" altLang="en-US">
                <a:solidFill>
                  <a:schemeClr val="tx1"/>
                </a:solidFill>
              </a:rPr>
              <a:t>about why or how something occurs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Technical words </a:t>
            </a:r>
            <a:r>
              <a:rPr lang="en-GB" altLang="en-US">
                <a:solidFill>
                  <a:schemeClr val="tx1"/>
                </a:solidFill>
              </a:rPr>
              <a:t>– where appropriate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Conjunctions</a:t>
            </a:r>
            <a:r>
              <a:rPr lang="en-GB" altLang="en-US">
                <a:solidFill>
                  <a:schemeClr val="tx1"/>
                </a:solidFill>
              </a:rPr>
              <a:t> – e.g. because, resulting 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Present tense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Summary Paragraph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CA92397-4EA8-4DC8-943B-ADDAD9403650}"/>
              </a:ext>
            </a:extLst>
          </p:cNvPr>
          <p:cNvSpPr/>
          <p:nvPr/>
        </p:nvSpPr>
        <p:spPr>
          <a:xfrm>
            <a:off x="3238500" y="4429125"/>
            <a:ext cx="2117725" cy="1930400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Using 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how</a:t>
            </a:r>
            <a:r>
              <a:rPr lang="en-GB" dirty="0">
                <a:latin typeface="Twinkl SemiBold" pitchFamily="2" charset="0"/>
              </a:rPr>
              <a:t> or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</a:t>
            </a:r>
            <a:r>
              <a:rPr lang="en-GB" dirty="0">
                <a:latin typeface="Twinkl SemiBold" pitchFamily="2" charset="0"/>
              </a:rPr>
              <a:t> in a title helps.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2F107E-E3D8-4984-B1EF-A254A1A0F77A}"/>
              </a:ext>
            </a:extLst>
          </p:cNvPr>
          <p:cNvSpPr/>
          <p:nvPr/>
        </p:nvSpPr>
        <p:spPr>
          <a:xfrm>
            <a:off x="1633538" y="492125"/>
            <a:ext cx="2532062" cy="2371725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clear title </a:t>
            </a:r>
            <a:r>
              <a:rPr lang="en-GB" dirty="0">
                <a:latin typeface="Twinkl SemiBold" pitchFamily="2" charset="0"/>
              </a:rPr>
              <a:t>that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indicates </a:t>
            </a:r>
            <a:r>
              <a:rPr lang="en-GB" dirty="0">
                <a:latin typeface="Twinkl SemiBold" pitchFamily="2" charset="0"/>
              </a:rPr>
              <a:t>what you are writing about.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E5D721-471D-49D8-B9F1-E02F3ABB7EF2}"/>
              </a:ext>
            </a:extLst>
          </p:cNvPr>
          <p:cNvSpPr/>
          <p:nvPr/>
        </p:nvSpPr>
        <p:spPr>
          <a:xfrm>
            <a:off x="3108325" y="1944688"/>
            <a:ext cx="3171825" cy="29606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Title and Introduction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AD5DF-35C8-470B-A65A-F0C5F33FE50A}"/>
              </a:ext>
            </a:extLst>
          </p:cNvPr>
          <p:cNvSpPr/>
          <p:nvPr/>
        </p:nvSpPr>
        <p:spPr>
          <a:xfrm>
            <a:off x="1149350" y="2986088"/>
            <a:ext cx="2332038" cy="2106612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the first paragraph to introduce the subject to the reader.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BC2BFD-E7AB-4641-B968-A401047CFE19}"/>
              </a:ext>
            </a:extLst>
          </p:cNvPr>
          <p:cNvSpPr/>
          <p:nvPr/>
        </p:nvSpPr>
        <p:spPr>
          <a:xfrm>
            <a:off x="5646738" y="3162300"/>
            <a:ext cx="2593975" cy="2400300"/>
          </a:xfrm>
          <a:prstGeom prst="ellipse">
            <a:avLst/>
          </a:prstGeom>
          <a:solidFill>
            <a:srgbClr val="F6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Try to make the title intrigue the reader.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 do sloths hang about?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D5A336-40F3-47EC-9256-E56149062975}"/>
              </a:ext>
            </a:extLst>
          </p:cNvPr>
          <p:cNvSpPr/>
          <p:nvPr/>
        </p:nvSpPr>
        <p:spPr>
          <a:xfrm>
            <a:off x="4437063" y="542925"/>
            <a:ext cx="2460625" cy="2274888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Decide whether to use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diagrams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charts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illustrations</a:t>
            </a:r>
            <a:r>
              <a:rPr lang="en-GB" sz="1600" dirty="0">
                <a:latin typeface="Twinkl SemiBold" pitchFamily="2" charset="0"/>
              </a:rPr>
              <a:t> or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flow charts </a:t>
            </a:r>
            <a:r>
              <a:rPr lang="en-GB" sz="1600" dirty="0">
                <a:latin typeface="Twinkl SemiBold" pitchFamily="2" charset="0"/>
              </a:rPr>
              <a:t>to help explain.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D982-1FE6-4F79-ACAE-CEB8C88A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919663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7E4E7F1-6C74-4720-B66C-0708C458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600"/>
              <a:t>Organise the writing and illustrations to explain: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044C0-333D-446B-859A-91B0B566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you need.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How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Why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When and where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it is used for.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Add in extra, interesting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04BDC-CB18-4760-92CD-71118D8C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06488"/>
            <a:ext cx="5762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 with an exclamation or question.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B0A09-1E8D-4A02-ACB7-90CF10B1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9F99D-59B4-409F-B00E-CA5AF4609A0A}"/>
              </a:ext>
            </a:extLst>
          </p:cNvPr>
          <p:cNvSpPr/>
          <p:nvPr/>
        </p:nvSpPr>
        <p:spPr>
          <a:xfrm>
            <a:off x="457200" y="4513263"/>
            <a:ext cx="8237538" cy="128587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Strange as it may seem…,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Not many people know that…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190AB-25D9-4431-900C-9E0D8872D2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7038"/>
            <a:ext cx="8237538" cy="3013075"/>
            <a:chOff x="457201" y="427801"/>
            <a:chExt cx="8236852" cy="30116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0A1CCC-89A0-4598-AB6C-AA48225564B7}"/>
                </a:ext>
              </a:extLst>
            </p:cNvPr>
            <p:cNvSpPr/>
            <p:nvPr/>
          </p:nvSpPr>
          <p:spPr>
            <a:xfrm>
              <a:off x="6686032" y="2206567"/>
              <a:ext cx="200802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6D6300-3A29-4261-964B-A4F0BA53C44C}"/>
                </a:ext>
              </a:extLst>
            </p:cNvPr>
            <p:cNvSpPr/>
            <p:nvPr/>
          </p:nvSpPr>
          <p:spPr>
            <a:xfrm>
              <a:off x="457201" y="2206567"/>
              <a:ext cx="622883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Beware – whirlwinds can kill!</a:t>
              </a:r>
            </a:p>
            <a:p>
              <a:pPr algn="ctr">
                <a:defRPr/>
              </a:pPr>
              <a:endParaRPr lang="en-GB" sz="2000" dirty="0"/>
            </a:p>
            <a:p>
              <a:pPr algn="ctr">
                <a:defRPr/>
              </a:pPr>
              <a:r>
                <a:rPr lang="en-GB" sz="2000" dirty="0"/>
                <a:t>Did you know...?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id="{3C8CA1BD-08D6-489E-92D3-B694C8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72" y="427801"/>
              <a:ext cx="3194581" cy="30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3DB299-CEB0-49E6-B362-E01C700D90FA}"/>
              </a:ext>
            </a:extLst>
          </p:cNvPr>
          <p:cNvSpPr/>
          <p:nvPr/>
        </p:nvSpPr>
        <p:spPr>
          <a:xfrm>
            <a:off x="5221288" y="4125913"/>
            <a:ext cx="2117725" cy="1928812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Relate the ending to the reader.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29A325-7CE3-4EE9-9E63-8EC681F676DB}"/>
              </a:ext>
            </a:extLst>
          </p:cNvPr>
          <p:cNvSpPr/>
          <p:nvPr/>
        </p:nvSpPr>
        <p:spPr>
          <a:xfrm>
            <a:off x="1233488" y="676275"/>
            <a:ext cx="2932112" cy="2763838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Reread</a:t>
            </a:r>
            <a:r>
              <a:rPr lang="en-GB" dirty="0">
                <a:latin typeface="Twinkl SemiBold" pitchFamily="2" charset="0"/>
              </a:rPr>
              <a:t> the explanation pretending that you know nothing about the subject. Does it make sense?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E9B6B8-83E9-4F20-A127-C5B82601888F}"/>
              </a:ext>
            </a:extLst>
          </p:cNvPr>
          <p:cNvSpPr/>
          <p:nvPr/>
        </p:nvSpPr>
        <p:spPr>
          <a:xfrm>
            <a:off x="3108325" y="2128838"/>
            <a:ext cx="3171825" cy="29622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Ending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E58C2-A511-4822-8257-C7CFD1A9A402}"/>
              </a:ext>
            </a:extLst>
          </p:cNvPr>
          <p:cNvSpPr/>
          <p:nvPr/>
        </p:nvSpPr>
        <p:spPr>
          <a:xfrm>
            <a:off x="1830388" y="4038600"/>
            <a:ext cx="2332037" cy="2105025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If specialised terminology is used,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glossary</a:t>
            </a:r>
            <a:r>
              <a:rPr lang="en-GB" dirty="0">
                <a:latin typeface="Twinkl SemiBold" pitchFamily="2" charset="0"/>
              </a:rPr>
              <a:t> may be needed.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B34B7-5DAD-430D-9B9E-AF4FDAE93678}"/>
              </a:ext>
            </a:extLst>
          </p:cNvPr>
          <p:cNvSpPr/>
          <p:nvPr/>
        </p:nvSpPr>
        <p:spPr>
          <a:xfrm>
            <a:off x="5049838" y="852488"/>
            <a:ext cx="2460625" cy="2274887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Finish by drawing all ideas together in a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concluding paragraph</a:t>
            </a:r>
            <a:r>
              <a:rPr lang="en-GB" sz="1600" dirty="0">
                <a:latin typeface="Twinkl SemiBold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380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</vt:lpstr>
      <vt:lpstr>Sassoon Infant Rg</vt:lpstr>
      <vt:lpstr>Twinkl SemiBold</vt:lpstr>
      <vt:lpstr>Arial</vt:lpstr>
      <vt:lpstr>Office Theme</vt:lpstr>
      <vt:lpstr>PowerPoint Presentation</vt:lpstr>
      <vt:lpstr>Explanation</vt:lpstr>
      <vt:lpstr>Structure</vt:lpstr>
      <vt:lpstr>Features</vt:lpstr>
      <vt:lpstr>Features</vt:lpstr>
      <vt:lpstr>PowerPoint Presentation</vt:lpstr>
      <vt:lpstr>Organise the writing and illustrations to explain: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Philip Tinkler</cp:lastModifiedBy>
  <cp:revision>39</cp:revision>
  <dcterms:created xsi:type="dcterms:W3CDTF">2017-06-06T13:51:07Z</dcterms:created>
  <dcterms:modified xsi:type="dcterms:W3CDTF">2019-01-20T11:31:32Z</dcterms:modified>
</cp:coreProperties>
</file>